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B03"/>
    <a:srgbClr val="0026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94"/>
  </p:normalViewPr>
  <p:slideViewPr>
    <p:cSldViewPr snapToGrid="0">
      <p:cViewPr varScale="1">
        <p:scale>
          <a:sx n="121" d="100"/>
          <a:sy n="121" d="100"/>
        </p:scale>
        <p:origin x="5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04A4-FEC2-5009-09FD-7EDA438CE4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F381CF-E3AA-CF28-3340-21871EABFE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34ADFE-1757-9249-32B5-9F72CE9C49E5}"/>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5" name="Footer Placeholder 4">
            <a:extLst>
              <a:ext uri="{FF2B5EF4-FFF2-40B4-BE49-F238E27FC236}">
                <a16:creationId xmlns:a16="http://schemas.microsoft.com/office/drawing/2014/main" id="{A9CF548B-864B-6C4F-DC60-01C22ECC2F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AD6B45-ACD9-91F9-6824-0DFE89C8CEB2}"/>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3510939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37D00-12A7-9CCC-607E-543EB5409A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DB5DD7-C657-FFCF-F00D-E1564AB642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0894F8-FC77-92DE-042E-B4ABD923D9FB}"/>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5" name="Footer Placeholder 4">
            <a:extLst>
              <a:ext uri="{FF2B5EF4-FFF2-40B4-BE49-F238E27FC236}">
                <a16:creationId xmlns:a16="http://schemas.microsoft.com/office/drawing/2014/main" id="{2181A87F-9DC7-7999-CEBA-2E53689E7B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8CDCB6-EE8A-03F3-D3C0-BDCF07CE3CE3}"/>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376512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8C293F-A2F2-891D-59BE-D2A81346E3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C96604-7BF0-73A1-3560-159780AEB0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4AE9D-CA3C-A099-F707-DD5CCC477E48}"/>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5" name="Footer Placeholder 4">
            <a:extLst>
              <a:ext uri="{FF2B5EF4-FFF2-40B4-BE49-F238E27FC236}">
                <a16:creationId xmlns:a16="http://schemas.microsoft.com/office/drawing/2014/main" id="{81560E23-A20B-85E4-FBBE-33EE21C02D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E86189-E64E-9329-95A5-0CB1F2A44C16}"/>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370778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F76B8-D30F-D9A7-EE0A-06B16EACE4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2CD82A-FB14-B730-13BB-D9029C5915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04DE4E-82D9-90F1-D894-60CE16EA19AC}"/>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5" name="Footer Placeholder 4">
            <a:extLst>
              <a:ext uri="{FF2B5EF4-FFF2-40B4-BE49-F238E27FC236}">
                <a16:creationId xmlns:a16="http://schemas.microsoft.com/office/drawing/2014/main" id="{9409B111-68FA-10F3-360F-DF4655B27E9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321B3B-B6B0-FBAD-4446-070804C156ED}"/>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1693335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B00CE-A00B-DFDA-5982-39FC6DD9F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07D51D-C5E6-2BA7-0E70-A955BD4310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B5E9E6-D5D3-8917-4970-DB5C0054D61F}"/>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5" name="Footer Placeholder 4">
            <a:extLst>
              <a:ext uri="{FF2B5EF4-FFF2-40B4-BE49-F238E27FC236}">
                <a16:creationId xmlns:a16="http://schemas.microsoft.com/office/drawing/2014/main" id="{DBCE3377-1417-EDB9-CE53-2903D86BB3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A4E277-1B64-726B-7162-7D8392FC39D6}"/>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90507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786B-ED2F-FD7D-E15C-396B4BF963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513E02-A245-88D1-9686-6E35DA7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BF701F-FAF0-D16A-FD2F-24A6074F5A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D698E9-207E-0788-8D19-5A631F5358B9}"/>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6" name="Footer Placeholder 5">
            <a:extLst>
              <a:ext uri="{FF2B5EF4-FFF2-40B4-BE49-F238E27FC236}">
                <a16:creationId xmlns:a16="http://schemas.microsoft.com/office/drawing/2014/main" id="{492430C4-8E56-E832-37A2-CE44BF4A5F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30AB2E-B588-7CC6-2693-C33024E2B47B}"/>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233647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43DC5-90C5-7317-1B1B-E269FF0A1E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26DA8D-C671-1E33-172F-E9201B140C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376F86-1B0B-44CE-0998-D04496851E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337835-C3D6-5EB4-595F-C0DA38AE6D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6536CB-9AE5-3F14-C380-65A24D5433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D25FEE-CEDE-A93C-6249-F9A49A89A67C}"/>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8" name="Footer Placeholder 7">
            <a:extLst>
              <a:ext uri="{FF2B5EF4-FFF2-40B4-BE49-F238E27FC236}">
                <a16:creationId xmlns:a16="http://schemas.microsoft.com/office/drawing/2014/main" id="{49B6493A-4208-E856-ACE7-C1F534AABB6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8527137-ACF8-E7B9-56F0-4828D81F2269}"/>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361639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A410C-BB67-6238-D453-C8DB6EE836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85A199-EF2D-98DC-A527-688B77BDFE57}"/>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4" name="Footer Placeholder 3">
            <a:extLst>
              <a:ext uri="{FF2B5EF4-FFF2-40B4-BE49-F238E27FC236}">
                <a16:creationId xmlns:a16="http://schemas.microsoft.com/office/drawing/2014/main" id="{A68764F4-D47C-649A-9629-6A9FB7132BC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C1711B2-61D3-E74D-7711-123BC1A0494D}"/>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769738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33C7CD-12AD-3CB0-F072-CAD1D6DD3980}"/>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3" name="Footer Placeholder 2">
            <a:extLst>
              <a:ext uri="{FF2B5EF4-FFF2-40B4-BE49-F238E27FC236}">
                <a16:creationId xmlns:a16="http://schemas.microsoft.com/office/drawing/2014/main" id="{440B0713-9C55-CCF7-64A3-CD631ED9B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8F4104B-3038-6E95-BE87-349B13717981}"/>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218077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DDEEB-E997-64DE-6587-210E6FF4D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C7488A-4806-9BBB-7476-B9031D0770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D555BC-0C6A-1B63-C087-D28D896693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B44F8D-D979-A811-FC0B-59EA8F662775}"/>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6" name="Footer Placeholder 5">
            <a:extLst>
              <a:ext uri="{FF2B5EF4-FFF2-40B4-BE49-F238E27FC236}">
                <a16:creationId xmlns:a16="http://schemas.microsoft.com/office/drawing/2014/main" id="{7BBE7B53-A927-E32E-292A-E625C35ECA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AD6B8D-D9A1-6430-9E01-24AF5ACB675D}"/>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341956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E43C-1E9B-E747-2AC4-FD91C0395D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58E401-4461-7A6E-898D-8AADE8319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D1CDD54-3728-0F25-30B0-746FD2CBB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FFC5C-57A4-D99C-0329-340F27CA31FC}"/>
              </a:ext>
            </a:extLst>
          </p:cNvPr>
          <p:cNvSpPr>
            <a:spLocks noGrp="1"/>
          </p:cNvSpPr>
          <p:nvPr>
            <p:ph type="dt" sz="half" idx="10"/>
          </p:nvPr>
        </p:nvSpPr>
        <p:spPr/>
        <p:txBody>
          <a:bodyPr/>
          <a:lstStyle/>
          <a:p>
            <a:fld id="{D135C06E-917A-D046-AAC5-6129AA2AEB63}" type="datetimeFigureOut">
              <a:rPr lang="en-US" smtClean="0"/>
              <a:t>2/10/23</a:t>
            </a:fld>
            <a:endParaRPr lang="en-US" dirty="0"/>
          </a:p>
        </p:txBody>
      </p:sp>
      <p:sp>
        <p:nvSpPr>
          <p:cNvPr id="6" name="Footer Placeholder 5">
            <a:extLst>
              <a:ext uri="{FF2B5EF4-FFF2-40B4-BE49-F238E27FC236}">
                <a16:creationId xmlns:a16="http://schemas.microsoft.com/office/drawing/2014/main" id="{837C4076-F61B-5879-301B-01C38D9F9F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12695E-468B-0027-56C2-0C8DEAD91654}"/>
              </a:ext>
            </a:extLst>
          </p:cNvPr>
          <p:cNvSpPr>
            <a:spLocks noGrp="1"/>
          </p:cNvSpPr>
          <p:nvPr>
            <p:ph type="sldNum" sz="quarter" idx="12"/>
          </p:nvPr>
        </p:nvSpPr>
        <p:spPr/>
        <p:txBody>
          <a:bodyPr/>
          <a:lstStyle/>
          <a:p>
            <a:fld id="{C9DE5B95-9423-1546-9F1B-95627E1B4F51}" type="slidenum">
              <a:rPr lang="en-US" smtClean="0"/>
              <a:t>‹#›</a:t>
            </a:fld>
            <a:endParaRPr lang="en-US" dirty="0"/>
          </a:p>
        </p:txBody>
      </p:sp>
    </p:spTree>
    <p:extLst>
      <p:ext uri="{BB962C8B-B14F-4D97-AF65-F5344CB8AC3E}">
        <p14:creationId xmlns:p14="http://schemas.microsoft.com/office/powerpoint/2010/main" val="3193477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73AEBD-8EDD-C0D3-C4F6-8AB0E0E36F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792E48-C903-9248-5E65-36E6E61521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953A65-8F1B-7C33-1E63-7B336C5095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5C06E-917A-D046-AAC5-6129AA2AEB63}" type="datetimeFigureOut">
              <a:rPr lang="en-US" smtClean="0"/>
              <a:t>2/10/23</a:t>
            </a:fld>
            <a:endParaRPr lang="en-US" dirty="0"/>
          </a:p>
        </p:txBody>
      </p:sp>
      <p:sp>
        <p:nvSpPr>
          <p:cNvPr id="5" name="Footer Placeholder 4">
            <a:extLst>
              <a:ext uri="{FF2B5EF4-FFF2-40B4-BE49-F238E27FC236}">
                <a16:creationId xmlns:a16="http://schemas.microsoft.com/office/drawing/2014/main" id="{0C264B00-5914-A7B0-69F2-5C04D2860A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CACB5DC-60C7-ECB1-6D02-ED56361787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E5B95-9423-1546-9F1B-95627E1B4F51}" type="slidenum">
              <a:rPr lang="en-US" smtClean="0"/>
              <a:t>‹#›</a:t>
            </a:fld>
            <a:endParaRPr lang="en-US" dirty="0"/>
          </a:p>
        </p:txBody>
      </p:sp>
    </p:spTree>
    <p:extLst>
      <p:ext uri="{BB962C8B-B14F-4D97-AF65-F5344CB8AC3E}">
        <p14:creationId xmlns:p14="http://schemas.microsoft.com/office/powerpoint/2010/main" val="1835786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5EAED21-8355-48E6-50B6-252159C225CA}"/>
              </a:ext>
            </a:extLst>
          </p:cNvPr>
          <p:cNvSpPr>
            <a:spLocks noGrp="1"/>
          </p:cNvSpPr>
          <p:nvPr>
            <p:ph type="title"/>
          </p:nvPr>
        </p:nvSpPr>
        <p:spPr>
          <a:xfrm>
            <a:off x="838200" y="554913"/>
            <a:ext cx="10515600" cy="1009651"/>
          </a:xfrm>
        </p:spPr>
        <p:txBody>
          <a:bodyPr>
            <a:normAutofit fontScale="90000"/>
          </a:bodyPr>
          <a:lstStyle/>
          <a:p>
            <a:br>
              <a:rPr lang="en-US" sz="4900" b="0" i="0" dirty="0">
                <a:solidFill>
                  <a:schemeClr val="bg1"/>
                </a:solidFill>
                <a:effectLst/>
                <a:latin typeface="Arial" panose="020B0604020202020204" pitchFamily="34" charset="0"/>
                <a:cs typeface="Arial" panose="020B0604020202020204" pitchFamily="34" charset="0"/>
              </a:rPr>
            </a:br>
            <a:br>
              <a:rPr lang="en-US" sz="4900" b="0" i="0" dirty="0">
                <a:solidFill>
                  <a:schemeClr val="bg1"/>
                </a:solidFill>
                <a:effectLst/>
                <a:latin typeface="Arial" panose="020B0604020202020204" pitchFamily="34" charset="0"/>
                <a:cs typeface="Arial" panose="020B0604020202020204" pitchFamily="34" charset="0"/>
              </a:rPr>
            </a:br>
            <a:br>
              <a:rPr lang="en-US" sz="4900" b="0" i="0" dirty="0">
                <a:solidFill>
                  <a:schemeClr val="bg1"/>
                </a:solidFill>
                <a:effectLst/>
                <a:latin typeface="Arial" panose="020B0604020202020204" pitchFamily="34" charset="0"/>
                <a:cs typeface="Arial" panose="020B0604020202020204" pitchFamily="34" charset="0"/>
              </a:rPr>
            </a:br>
            <a:r>
              <a:rPr lang="en-US" sz="4900" b="0" i="0" dirty="0">
                <a:solidFill>
                  <a:srgbClr val="FFCB03"/>
                </a:solidFill>
                <a:effectLst/>
                <a:latin typeface="Arial" panose="020B0604020202020204" pitchFamily="34" charset="0"/>
                <a:cs typeface="Arial" panose="020B0604020202020204" pitchFamily="34" charset="0"/>
              </a:rPr>
              <a:t>Student Sexual &amp; Gender-Based Misconduct Management Resources</a:t>
            </a:r>
            <a:br>
              <a:rPr lang="en-US" b="0" i="0" dirty="0">
                <a:solidFill>
                  <a:schemeClr val="bg1"/>
                </a:solidFill>
                <a:effectLst/>
                <a:latin typeface="Google Sans"/>
              </a:rPr>
            </a:br>
            <a:br>
              <a:rPr lang="en-US" b="0" i="0" dirty="0">
                <a:solidFill>
                  <a:schemeClr val="bg1"/>
                </a:solidFill>
                <a:effectLst/>
                <a:latin typeface="Google Sans"/>
              </a:rPr>
            </a:br>
            <a:br>
              <a:rPr lang="en-US" b="0" i="0" dirty="0">
                <a:solidFill>
                  <a:schemeClr val="bg1"/>
                </a:solidFill>
                <a:effectLst/>
                <a:latin typeface="Google Sans"/>
              </a:rPr>
            </a:br>
            <a:endParaRPr lang="en-US" dirty="0">
              <a:solidFill>
                <a:schemeClr val="bg1"/>
              </a:solidFill>
            </a:endParaRPr>
          </a:p>
        </p:txBody>
      </p:sp>
      <p:sp>
        <p:nvSpPr>
          <p:cNvPr id="7" name="Content Placeholder 6">
            <a:extLst>
              <a:ext uri="{FF2B5EF4-FFF2-40B4-BE49-F238E27FC236}">
                <a16:creationId xmlns:a16="http://schemas.microsoft.com/office/drawing/2014/main" id="{8B75D02F-72F5-DC4C-BAF4-E59693B337D3}"/>
              </a:ext>
            </a:extLst>
          </p:cNvPr>
          <p:cNvSpPr>
            <a:spLocks noGrp="1"/>
          </p:cNvSpPr>
          <p:nvPr>
            <p:ph sz="half" idx="1"/>
          </p:nvPr>
        </p:nvSpPr>
        <p:spPr>
          <a:xfrm>
            <a:off x="751490" y="2077865"/>
            <a:ext cx="5181600" cy="4351338"/>
          </a:xfrm>
          <a:noFill/>
        </p:spPr>
        <p:txBody>
          <a:bodyPr>
            <a:normAutofit lnSpcReduction="10000"/>
          </a:bodyPr>
          <a:lstStyle/>
          <a:p>
            <a:pPr marL="0" indent="0">
              <a:lnSpc>
                <a:spcPct val="120000"/>
              </a:lnSpc>
              <a:buNone/>
            </a:pPr>
            <a:r>
              <a:rPr lang="en-US" sz="1900" dirty="0">
                <a:solidFill>
                  <a:schemeClr val="bg1"/>
                </a:solidFill>
                <a:latin typeface="Arial" panose="020B0604020202020204" pitchFamily="34" charset="0"/>
                <a:cs typeface="Arial" panose="020B0604020202020204" pitchFamily="34" charset="0"/>
              </a:rPr>
              <a:t>Kim </a:t>
            </a:r>
            <a:r>
              <a:rPr lang="en-US" sz="1900" dirty="0" err="1">
                <a:solidFill>
                  <a:schemeClr val="bg1"/>
                </a:solidFill>
                <a:latin typeface="Arial" panose="020B0604020202020204" pitchFamily="34" charset="0"/>
                <a:cs typeface="Arial" panose="020B0604020202020204" pitchFamily="34" charset="0"/>
              </a:rPr>
              <a:t>Broekhuizen</a:t>
            </a:r>
            <a:br>
              <a:rPr lang="en-US" sz="1900" dirty="0">
                <a:solidFill>
                  <a:schemeClr val="bg1"/>
                </a:solidFill>
                <a:latin typeface="Arial" panose="020B0604020202020204" pitchFamily="34" charset="0"/>
                <a:cs typeface="Arial" panose="020B0604020202020204" pitchFamily="34" charset="0"/>
              </a:rPr>
            </a:br>
            <a:r>
              <a:rPr lang="en-US" sz="1900" dirty="0">
                <a:solidFill>
                  <a:schemeClr val="bg1"/>
                </a:solidFill>
                <a:latin typeface="Arial" panose="020B0604020202020204" pitchFamily="34" charset="0"/>
                <a:cs typeface="Arial" panose="020B0604020202020204" pitchFamily="34" charset="0"/>
              </a:rPr>
              <a:t>Director of Public Affairs</a:t>
            </a:r>
            <a:br>
              <a:rPr lang="en-US" sz="1900" dirty="0">
                <a:solidFill>
                  <a:schemeClr val="bg1"/>
                </a:solidFill>
                <a:latin typeface="Arial" panose="020B0604020202020204" pitchFamily="34" charset="0"/>
                <a:cs typeface="Arial" panose="020B0604020202020204" pitchFamily="34" charset="0"/>
              </a:rPr>
            </a:br>
            <a:r>
              <a:rPr lang="en-US" sz="1900" dirty="0">
                <a:solidFill>
                  <a:schemeClr val="bg1"/>
                </a:solidFill>
                <a:latin typeface="Arial" panose="020B0604020202020204" pitchFamily="34" charset="0"/>
                <a:cs typeface="Arial" panose="020B0604020202020204" pitchFamily="34" charset="0"/>
              </a:rPr>
              <a:t>Office of the VP for Communications</a:t>
            </a:r>
          </a:p>
          <a:p>
            <a:pPr marL="0" indent="0">
              <a:lnSpc>
                <a:spcPct val="120000"/>
              </a:lnSpc>
              <a:buNone/>
            </a:pPr>
            <a:br>
              <a:rPr lang="en-US" sz="1900" dirty="0">
                <a:solidFill>
                  <a:schemeClr val="bg1"/>
                </a:solidFill>
                <a:latin typeface="Arial" panose="020B0604020202020204" pitchFamily="34" charset="0"/>
                <a:cs typeface="Arial" panose="020B0604020202020204" pitchFamily="34" charset="0"/>
              </a:rPr>
            </a:br>
            <a:r>
              <a:rPr lang="en-US" sz="1900" i="0" dirty="0">
                <a:solidFill>
                  <a:schemeClr val="bg1"/>
                </a:solidFill>
                <a:effectLst/>
                <a:latin typeface="Arial" panose="020B0604020202020204" pitchFamily="34" charset="0"/>
                <a:cs typeface="Arial" panose="020B0604020202020204" pitchFamily="34" charset="0"/>
              </a:rPr>
              <a:t>James Burkel</a:t>
            </a:r>
            <a:br>
              <a:rPr lang="en-US" sz="1900" i="0" dirty="0">
                <a:solidFill>
                  <a:schemeClr val="bg1"/>
                </a:solidFill>
                <a:effectLst/>
                <a:latin typeface="Arial" panose="020B0604020202020204" pitchFamily="34" charset="0"/>
                <a:cs typeface="Arial" panose="020B0604020202020204" pitchFamily="34" charset="0"/>
              </a:rPr>
            </a:br>
            <a:r>
              <a:rPr lang="en-US" sz="1900" i="0" dirty="0">
                <a:solidFill>
                  <a:schemeClr val="bg1"/>
                </a:solidFill>
                <a:effectLst/>
                <a:latin typeface="Arial" panose="020B0604020202020204" pitchFamily="34" charset="0"/>
                <a:cs typeface="Arial" panose="020B0604020202020204" pitchFamily="34" charset="0"/>
              </a:rPr>
              <a:t>Assistant Vice Provost for Academic and Faculty Affairs</a:t>
            </a:r>
            <a:br>
              <a:rPr lang="en-US" sz="1900" i="0" dirty="0">
                <a:solidFill>
                  <a:schemeClr val="bg1"/>
                </a:solidFill>
                <a:effectLst/>
                <a:latin typeface="Arial" panose="020B0604020202020204" pitchFamily="34" charset="0"/>
                <a:cs typeface="Arial" panose="020B0604020202020204" pitchFamily="34" charset="0"/>
              </a:rPr>
            </a:br>
            <a:endParaRPr lang="en-US" sz="1900" dirty="0">
              <a:solidFill>
                <a:schemeClr val="bg1"/>
              </a:solidFill>
              <a:latin typeface="Arial" panose="020B0604020202020204" pitchFamily="34" charset="0"/>
              <a:cs typeface="Arial" panose="020B0604020202020204" pitchFamily="34" charset="0"/>
            </a:endParaRPr>
          </a:p>
          <a:p>
            <a:pPr marL="0" indent="0">
              <a:lnSpc>
                <a:spcPct val="120000"/>
              </a:lnSpc>
              <a:buNone/>
            </a:pPr>
            <a:r>
              <a:rPr lang="en-US" sz="1900" b="0" i="0" dirty="0">
                <a:solidFill>
                  <a:schemeClr val="bg1"/>
                </a:solidFill>
                <a:effectLst/>
                <a:latin typeface="Arial" panose="020B0604020202020204" pitchFamily="34" charset="0"/>
                <a:cs typeface="Arial" panose="020B0604020202020204" pitchFamily="34" charset="0"/>
              </a:rPr>
              <a:t>Christine Gerdes</a:t>
            </a:r>
            <a:br>
              <a:rPr lang="en-US" sz="1900" b="0" i="0" dirty="0">
                <a:solidFill>
                  <a:schemeClr val="bg1"/>
                </a:solidFill>
                <a:effectLst/>
                <a:latin typeface="Arial" panose="020B0604020202020204" pitchFamily="34" charset="0"/>
                <a:cs typeface="Arial" panose="020B0604020202020204" pitchFamily="34" charset="0"/>
              </a:rPr>
            </a:br>
            <a:r>
              <a:rPr lang="en-US" sz="1900" b="0" i="0" dirty="0">
                <a:solidFill>
                  <a:schemeClr val="bg1"/>
                </a:solidFill>
                <a:effectLst/>
                <a:latin typeface="Arial" panose="020B0604020202020204" pitchFamily="34" charset="0"/>
                <a:cs typeface="Arial" panose="020B0604020202020204" pitchFamily="34" charset="0"/>
              </a:rPr>
              <a:t>Special Counsel to the Provost</a:t>
            </a:r>
            <a:br>
              <a:rPr lang="en-US" sz="3400" dirty="0">
                <a:solidFill>
                  <a:schemeClr val="bg1"/>
                </a:solidFill>
                <a:latin typeface="Arial" panose="020B0604020202020204" pitchFamily="34" charset="0"/>
                <a:cs typeface="Arial" panose="020B0604020202020204" pitchFamily="34" charset="0"/>
              </a:rPr>
            </a:br>
            <a:endParaRPr lang="en-US" b="0" i="0" dirty="0">
              <a:solidFill>
                <a:schemeClr val="accent4"/>
              </a:solidFill>
              <a:effectLst/>
              <a:latin typeface="Arial" panose="020B0604020202020204" pitchFamily="34" charset="0"/>
            </a:endParaRPr>
          </a:p>
          <a:p>
            <a:endParaRPr lang="en-US" dirty="0">
              <a:solidFill>
                <a:schemeClr val="accent4"/>
              </a:solidFill>
            </a:endParaRPr>
          </a:p>
        </p:txBody>
      </p:sp>
      <p:sp>
        <p:nvSpPr>
          <p:cNvPr id="8" name="Content Placeholder 7">
            <a:extLst>
              <a:ext uri="{FF2B5EF4-FFF2-40B4-BE49-F238E27FC236}">
                <a16:creationId xmlns:a16="http://schemas.microsoft.com/office/drawing/2014/main" id="{333E3FEF-2F9E-C861-98B6-5CAEFE54FECC}"/>
              </a:ext>
            </a:extLst>
          </p:cNvPr>
          <p:cNvSpPr>
            <a:spLocks noGrp="1"/>
          </p:cNvSpPr>
          <p:nvPr>
            <p:ph sz="half" idx="2"/>
          </p:nvPr>
        </p:nvSpPr>
        <p:spPr>
          <a:xfrm>
            <a:off x="6096000" y="2088375"/>
            <a:ext cx="5591432" cy="4351338"/>
          </a:xfrm>
          <a:noFill/>
        </p:spPr>
        <p:txBody>
          <a:bodyPr>
            <a:normAutofit lnSpcReduction="10000"/>
          </a:bodyPr>
          <a:lstStyle/>
          <a:p>
            <a:pPr marL="0" indent="0">
              <a:lnSpc>
                <a:spcPct val="120000"/>
              </a:lnSpc>
              <a:buNone/>
            </a:pPr>
            <a:r>
              <a:rPr lang="en-US" sz="1900" b="0" i="0" dirty="0">
                <a:solidFill>
                  <a:schemeClr val="bg1"/>
                </a:solidFill>
                <a:effectLst/>
                <a:latin typeface="Arial" panose="020B0604020202020204" pitchFamily="34" charset="0"/>
                <a:cs typeface="Arial" panose="020B0604020202020204" pitchFamily="34" charset="0"/>
              </a:rPr>
              <a:t>Gloria </a:t>
            </a:r>
            <a:r>
              <a:rPr lang="en-US" sz="1900" b="0" i="0" dirty="0" err="1">
                <a:solidFill>
                  <a:schemeClr val="bg1"/>
                </a:solidFill>
                <a:effectLst/>
                <a:latin typeface="Arial" panose="020B0604020202020204" pitchFamily="34" charset="0"/>
                <a:cs typeface="Arial" panose="020B0604020202020204" pitchFamily="34" charset="0"/>
              </a:rPr>
              <a:t>Hage</a:t>
            </a:r>
            <a:br>
              <a:rPr lang="en-US" sz="1900" dirty="0">
                <a:solidFill>
                  <a:schemeClr val="bg1"/>
                </a:solidFill>
                <a:latin typeface="Arial" panose="020B0604020202020204" pitchFamily="34" charset="0"/>
                <a:cs typeface="Arial" panose="020B0604020202020204" pitchFamily="34" charset="0"/>
              </a:rPr>
            </a:br>
            <a:r>
              <a:rPr lang="en-US" sz="1900" b="0" i="0" dirty="0">
                <a:solidFill>
                  <a:schemeClr val="bg1"/>
                </a:solidFill>
                <a:effectLst/>
                <a:latin typeface="Arial" panose="020B0604020202020204" pitchFamily="34" charset="0"/>
                <a:cs typeface="Arial" panose="020B0604020202020204" pitchFamily="34" charset="0"/>
              </a:rPr>
              <a:t>Senior Associate General Counsel</a:t>
            </a:r>
            <a:br>
              <a:rPr lang="en-US" sz="1900" b="0" i="0" dirty="0">
                <a:solidFill>
                  <a:schemeClr val="bg1"/>
                </a:solidFill>
                <a:effectLst/>
                <a:latin typeface="Arial" panose="020B0604020202020204" pitchFamily="34" charset="0"/>
                <a:cs typeface="Arial" panose="020B0604020202020204" pitchFamily="34" charset="0"/>
              </a:rPr>
            </a:br>
            <a:r>
              <a:rPr lang="en-US" sz="1900" b="0" i="0" dirty="0">
                <a:solidFill>
                  <a:schemeClr val="bg1"/>
                </a:solidFill>
                <a:effectLst/>
                <a:latin typeface="Arial" panose="020B0604020202020204" pitchFamily="34" charset="0"/>
                <a:cs typeface="Arial" panose="020B0604020202020204" pitchFamily="34" charset="0"/>
              </a:rPr>
              <a:t>Office of the VP and General Counsel</a:t>
            </a:r>
            <a:br>
              <a:rPr lang="en-US" sz="1900" dirty="0">
                <a:solidFill>
                  <a:schemeClr val="bg1"/>
                </a:solidFill>
                <a:latin typeface="Arial" panose="020B0604020202020204" pitchFamily="34" charset="0"/>
                <a:cs typeface="Arial" panose="020B0604020202020204" pitchFamily="34" charset="0"/>
              </a:rPr>
            </a:br>
            <a:endParaRPr lang="en-US" sz="1900" b="0" i="0" dirty="0">
              <a:solidFill>
                <a:schemeClr val="bg1"/>
              </a:solidFill>
              <a:effectLst/>
              <a:latin typeface="Arial" panose="020B0604020202020204" pitchFamily="34" charset="0"/>
              <a:cs typeface="Arial" panose="020B0604020202020204" pitchFamily="34" charset="0"/>
            </a:endParaRPr>
          </a:p>
          <a:p>
            <a:pPr marL="0" indent="0">
              <a:lnSpc>
                <a:spcPct val="120000"/>
              </a:lnSpc>
              <a:buNone/>
            </a:pPr>
            <a:r>
              <a:rPr lang="en-US" sz="1900" b="0" i="0" dirty="0">
                <a:solidFill>
                  <a:schemeClr val="bg1"/>
                </a:solidFill>
                <a:effectLst/>
                <a:latin typeface="Arial" panose="020B0604020202020204" pitchFamily="34" charset="0"/>
                <a:cs typeface="Arial" panose="020B0604020202020204" pitchFamily="34" charset="0"/>
              </a:rPr>
              <a:t>Alexandra Matish</a:t>
            </a:r>
            <a:br>
              <a:rPr lang="en-US" sz="1900" dirty="0">
                <a:solidFill>
                  <a:schemeClr val="bg1"/>
                </a:solidFill>
                <a:latin typeface="Arial" panose="020B0604020202020204" pitchFamily="34" charset="0"/>
                <a:cs typeface="Arial" panose="020B0604020202020204" pitchFamily="34" charset="0"/>
              </a:rPr>
            </a:br>
            <a:r>
              <a:rPr lang="en-US" sz="1900" b="0" i="0" dirty="0">
                <a:solidFill>
                  <a:schemeClr val="bg1"/>
                </a:solidFill>
                <a:effectLst/>
                <a:latin typeface="Arial" panose="020B0604020202020204" pitchFamily="34" charset="0"/>
                <a:cs typeface="Arial" panose="020B0604020202020204" pitchFamily="34" charset="0"/>
              </a:rPr>
              <a:t>Associate Vice Provost and Senior Director</a:t>
            </a:r>
            <a:br>
              <a:rPr lang="en-US" sz="1900" b="0" i="0" dirty="0">
                <a:solidFill>
                  <a:schemeClr val="bg1"/>
                </a:solidFill>
                <a:effectLst/>
                <a:latin typeface="Arial" panose="020B0604020202020204" pitchFamily="34" charset="0"/>
                <a:cs typeface="Arial" panose="020B0604020202020204" pitchFamily="34" charset="0"/>
              </a:rPr>
            </a:br>
            <a:r>
              <a:rPr lang="en-US" sz="1900" b="0" i="0" dirty="0">
                <a:solidFill>
                  <a:schemeClr val="bg1"/>
                </a:solidFill>
                <a:effectLst/>
                <a:latin typeface="Arial" panose="020B0604020202020204" pitchFamily="34" charset="0"/>
                <a:cs typeface="Arial" panose="020B0604020202020204" pitchFamily="34" charset="0"/>
              </a:rPr>
              <a:t>Academic Human Resources</a:t>
            </a:r>
            <a:br>
              <a:rPr lang="en-US" sz="1900" dirty="0">
                <a:solidFill>
                  <a:schemeClr val="bg1"/>
                </a:solidFill>
                <a:latin typeface="Arial" panose="020B0604020202020204" pitchFamily="34" charset="0"/>
                <a:cs typeface="Arial" panose="020B0604020202020204" pitchFamily="34" charset="0"/>
              </a:rPr>
            </a:br>
            <a:endParaRPr lang="en-US" sz="1900" dirty="0">
              <a:solidFill>
                <a:schemeClr val="bg1"/>
              </a:solidFill>
              <a:latin typeface="Arial" panose="020B0604020202020204" pitchFamily="34" charset="0"/>
              <a:cs typeface="Arial" panose="020B0604020202020204" pitchFamily="34" charset="0"/>
            </a:endParaRPr>
          </a:p>
          <a:p>
            <a:pPr marL="0" indent="0">
              <a:lnSpc>
                <a:spcPct val="120000"/>
              </a:lnSpc>
              <a:buNone/>
            </a:pPr>
            <a:r>
              <a:rPr lang="en-US" sz="1900" b="0" i="0" dirty="0">
                <a:solidFill>
                  <a:schemeClr val="bg1"/>
                </a:solidFill>
                <a:effectLst/>
                <a:latin typeface="Arial" panose="020B0604020202020204" pitchFamily="34" charset="0"/>
                <a:cs typeface="Arial" panose="020B0604020202020204" pitchFamily="34" charset="0"/>
              </a:rPr>
              <a:t>Tami Strickman</a:t>
            </a:r>
            <a:br>
              <a:rPr lang="en-US" sz="1900" b="0" i="0" dirty="0">
                <a:solidFill>
                  <a:schemeClr val="bg1"/>
                </a:solidFill>
                <a:effectLst/>
                <a:latin typeface="Arial" panose="020B0604020202020204" pitchFamily="34" charset="0"/>
                <a:cs typeface="Arial" panose="020B0604020202020204" pitchFamily="34" charset="0"/>
              </a:rPr>
            </a:br>
            <a:r>
              <a:rPr lang="en-US" sz="1900" b="0" i="0" dirty="0">
                <a:solidFill>
                  <a:schemeClr val="bg1"/>
                </a:solidFill>
                <a:effectLst/>
                <a:latin typeface="Arial" panose="020B0604020202020204" pitchFamily="34" charset="0"/>
                <a:cs typeface="Arial" panose="020B0604020202020204" pitchFamily="34" charset="0"/>
              </a:rPr>
              <a:t>Special Advisor to the President and Executive Director</a:t>
            </a:r>
            <a:r>
              <a:rPr lang="en-US" sz="1900" dirty="0">
                <a:solidFill>
                  <a:schemeClr val="bg1"/>
                </a:solidFill>
                <a:latin typeface="Arial" panose="020B0604020202020204" pitchFamily="34" charset="0"/>
                <a:cs typeface="Arial" panose="020B0604020202020204" pitchFamily="34" charset="0"/>
              </a:rPr>
              <a:t> of </a:t>
            </a:r>
            <a:r>
              <a:rPr lang="en-US" sz="1900" b="0" i="0" dirty="0">
                <a:solidFill>
                  <a:schemeClr val="bg1"/>
                </a:solidFill>
                <a:effectLst/>
                <a:latin typeface="Arial" panose="020B0604020202020204" pitchFamily="34" charset="0"/>
                <a:cs typeface="Arial" panose="020B0604020202020204" pitchFamily="34" charset="0"/>
              </a:rPr>
              <a:t>Equity, Civil Rights and </a:t>
            </a:r>
            <a:br>
              <a:rPr lang="en-US" sz="1900" b="0" i="0" dirty="0">
                <a:solidFill>
                  <a:schemeClr val="bg1"/>
                </a:solidFill>
                <a:effectLst/>
                <a:latin typeface="Arial" panose="020B0604020202020204" pitchFamily="34" charset="0"/>
                <a:cs typeface="Arial" panose="020B0604020202020204" pitchFamily="34" charset="0"/>
              </a:rPr>
            </a:br>
            <a:r>
              <a:rPr lang="en-US" sz="1900" b="0" i="0" dirty="0">
                <a:solidFill>
                  <a:schemeClr val="bg1"/>
                </a:solidFill>
                <a:effectLst/>
                <a:latin typeface="Arial" panose="020B0604020202020204" pitchFamily="34" charset="0"/>
                <a:cs typeface="Arial" panose="020B0604020202020204" pitchFamily="34" charset="0"/>
              </a:rPr>
              <a:t>Title IX (ECRT)</a:t>
            </a:r>
            <a:endParaRPr lang="en-US" sz="1900" dirty="0">
              <a:solidFill>
                <a:schemeClr val="bg1"/>
              </a:solidFill>
              <a:latin typeface="Arial" panose="020B0604020202020204" pitchFamily="34" charset="0"/>
              <a:cs typeface="Arial" panose="020B0604020202020204" pitchFamily="34" charset="0"/>
            </a:endParaRPr>
          </a:p>
          <a:p>
            <a:endParaRPr lang="en-US" dirty="0"/>
          </a:p>
        </p:txBody>
      </p:sp>
      <p:pic>
        <p:nvPicPr>
          <p:cNvPr id="12" name="Picture 11" descr="Logo&#10;&#10;Description automatically generated">
            <a:extLst>
              <a:ext uri="{FF2B5EF4-FFF2-40B4-BE49-F238E27FC236}">
                <a16:creationId xmlns:a16="http://schemas.microsoft.com/office/drawing/2014/main" id="{02CBCE46-FEF7-A457-A791-817659825CDA}"/>
              </a:ext>
            </a:extLst>
          </p:cNvPr>
          <p:cNvPicPr>
            <a:picLocks noChangeAspect="1"/>
          </p:cNvPicPr>
          <p:nvPr/>
        </p:nvPicPr>
        <p:blipFill>
          <a:blip r:embed="rId3"/>
          <a:stretch>
            <a:fillRect/>
          </a:stretch>
        </p:blipFill>
        <p:spPr>
          <a:xfrm>
            <a:off x="10989071" y="5627688"/>
            <a:ext cx="920783" cy="981761"/>
          </a:xfrm>
          <a:prstGeom prst="rect">
            <a:avLst/>
          </a:prstGeom>
        </p:spPr>
      </p:pic>
    </p:spTree>
    <p:extLst>
      <p:ext uri="{BB962C8B-B14F-4D97-AF65-F5344CB8AC3E}">
        <p14:creationId xmlns:p14="http://schemas.microsoft.com/office/powerpoint/2010/main" val="35810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DC266-BDC7-C7C6-0A62-6790874625B6}"/>
              </a:ext>
            </a:extLst>
          </p:cNvPr>
          <p:cNvSpPr>
            <a:spLocks noGrp="1"/>
          </p:cNvSpPr>
          <p:nvPr>
            <p:ph type="ctrTitle"/>
          </p:nvPr>
        </p:nvSpPr>
        <p:spPr>
          <a:xfrm>
            <a:off x="976184" y="702233"/>
            <a:ext cx="9370745" cy="904145"/>
          </a:xfrm>
        </p:spPr>
        <p:txBody>
          <a:bodyPr>
            <a:normAutofit/>
          </a:bodyPr>
          <a:lstStyle/>
          <a:p>
            <a:pPr algn="l"/>
            <a:r>
              <a:rPr lang="en-US" sz="4000" b="1" dirty="0">
                <a:solidFill>
                  <a:srgbClr val="00264B"/>
                </a:solidFill>
                <a:latin typeface="Arial" panose="020B0604020202020204" pitchFamily="34" charset="0"/>
                <a:cs typeface="Arial" panose="020B0604020202020204" pitchFamily="34" charset="0"/>
              </a:rPr>
              <a:t>Scenario</a:t>
            </a:r>
            <a:r>
              <a:rPr lang="en-US" sz="4800" dirty="0">
                <a:solidFill>
                  <a:srgbClr val="00264B"/>
                </a:solidFill>
                <a:latin typeface="Arial" panose="020B0604020202020204" pitchFamily="34" charset="0"/>
                <a:cs typeface="Arial" panose="020B0604020202020204" pitchFamily="34" charset="0"/>
              </a:rPr>
              <a:t> </a:t>
            </a:r>
            <a:r>
              <a:rPr lang="en-US" sz="3200" dirty="0">
                <a:solidFill>
                  <a:srgbClr val="00264B"/>
                </a:solidFill>
                <a:latin typeface="Arial" panose="020B0604020202020204" pitchFamily="34" charset="0"/>
                <a:cs typeface="Arial" panose="020B0604020202020204" pitchFamily="34" charset="0"/>
              </a:rPr>
              <a:t>(15-20 min breakout)</a:t>
            </a:r>
          </a:p>
        </p:txBody>
      </p:sp>
      <p:sp>
        <p:nvSpPr>
          <p:cNvPr id="3" name="Subtitle 2">
            <a:extLst>
              <a:ext uri="{FF2B5EF4-FFF2-40B4-BE49-F238E27FC236}">
                <a16:creationId xmlns:a16="http://schemas.microsoft.com/office/drawing/2014/main" id="{746AFE80-833F-BEBC-BE32-84086ADABD26}"/>
              </a:ext>
            </a:extLst>
          </p:cNvPr>
          <p:cNvSpPr>
            <a:spLocks noGrp="1"/>
          </p:cNvSpPr>
          <p:nvPr>
            <p:ph type="subTitle" idx="1"/>
          </p:nvPr>
        </p:nvSpPr>
        <p:spPr>
          <a:xfrm>
            <a:off x="976184" y="1606378"/>
            <a:ext cx="9885405" cy="4819135"/>
          </a:xfrm>
        </p:spPr>
        <p:txBody>
          <a:bodyPr>
            <a:normAutofit fontScale="25000" lnSpcReduction="20000"/>
          </a:bodyPr>
          <a:lstStyle/>
          <a:p>
            <a:pPr algn="l" rtl="0">
              <a:lnSpc>
                <a:spcPct val="170000"/>
              </a:lnSpc>
              <a:spcBef>
                <a:spcPts val="0"/>
              </a:spcBef>
              <a:spcAft>
                <a:spcPts val="0"/>
              </a:spcAft>
            </a:pPr>
            <a:br>
              <a:rPr lang="en-US" sz="3300" b="0" dirty="0">
                <a:effectLst/>
                <a:latin typeface="Arial" panose="020B0604020202020204" pitchFamily="34" charset="0"/>
                <a:cs typeface="Arial" panose="020B0604020202020204" pitchFamily="34" charset="0"/>
              </a:rPr>
            </a:br>
            <a:r>
              <a:rPr lang="en-US" sz="7200" b="0" i="0" u="none" strike="noStrike" dirty="0">
                <a:solidFill>
                  <a:srgbClr val="000000"/>
                </a:solidFill>
                <a:effectLst/>
                <a:latin typeface="Arial" panose="020B0604020202020204" pitchFamily="34" charset="0"/>
                <a:cs typeface="Arial" panose="020B0604020202020204" pitchFamily="34" charset="0"/>
              </a:rPr>
              <a:t>You learn from Student A that they feel sexually harassed by Student B who is part of their cohort. Student A describes Student B as telling inappropriate jokes during study groups and commenting on people’s appearance with statements such as, “that sweater looks amazing on you. It highlights the curves and muscles in your body.” </a:t>
            </a:r>
          </a:p>
          <a:p>
            <a:pPr algn="l" rtl="0">
              <a:lnSpc>
                <a:spcPct val="170000"/>
              </a:lnSpc>
              <a:spcBef>
                <a:spcPts val="0"/>
              </a:spcBef>
              <a:spcAft>
                <a:spcPts val="0"/>
              </a:spcAft>
            </a:pPr>
            <a:endParaRPr lang="en-US" sz="7200" dirty="0">
              <a:solidFill>
                <a:srgbClr val="000000"/>
              </a:solidFill>
              <a:latin typeface="Arial" panose="020B0604020202020204" pitchFamily="34" charset="0"/>
              <a:cs typeface="Arial" panose="020B0604020202020204" pitchFamily="34" charset="0"/>
            </a:endParaRPr>
          </a:p>
          <a:p>
            <a:pPr algn="l" rtl="0">
              <a:lnSpc>
                <a:spcPct val="170000"/>
              </a:lnSpc>
              <a:spcBef>
                <a:spcPts val="0"/>
              </a:spcBef>
              <a:spcAft>
                <a:spcPts val="0"/>
              </a:spcAft>
            </a:pPr>
            <a:r>
              <a:rPr lang="en-US" sz="7200" b="0" i="0" u="none" strike="noStrike" dirty="0">
                <a:solidFill>
                  <a:srgbClr val="000000"/>
                </a:solidFill>
                <a:effectLst/>
                <a:latin typeface="Arial" panose="020B0604020202020204" pitchFamily="34" charset="0"/>
                <a:cs typeface="Arial" panose="020B0604020202020204" pitchFamily="34" charset="0"/>
              </a:rPr>
              <a:t>You report the situation to the ECRT office and quickly learn on social media that ECRT has opened an investigation. As you read the comments on social media, you see that several students are complaining about Student B’s behavior and are demanding that unit leadership remove the student. You also learn that there is a protest planned.  You know it’s only a matter of time before their requests are brought directly to you, the associate dean in the college, for action.</a:t>
            </a:r>
            <a:endParaRPr lang="en-US" sz="7200" b="0" dirty="0">
              <a:effectLst/>
              <a:latin typeface="Arial" panose="020B0604020202020204" pitchFamily="34" charset="0"/>
              <a:cs typeface="Arial" panose="020B0604020202020204" pitchFamily="34" charset="0"/>
            </a:endParaRPr>
          </a:p>
          <a:p>
            <a:br>
              <a:rPr lang="en-US" dirty="0"/>
            </a:br>
            <a:endParaRPr lang="en-US" dirty="0"/>
          </a:p>
        </p:txBody>
      </p:sp>
      <p:pic>
        <p:nvPicPr>
          <p:cNvPr id="4" name="Picture 3" descr="Logo&#10;&#10;Description automatically generated">
            <a:extLst>
              <a:ext uri="{FF2B5EF4-FFF2-40B4-BE49-F238E27FC236}">
                <a16:creationId xmlns:a16="http://schemas.microsoft.com/office/drawing/2014/main" id="{57B2211F-889B-D403-E73A-C0192ACE300F}"/>
              </a:ext>
            </a:extLst>
          </p:cNvPr>
          <p:cNvPicPr>
            <a:picLocks noChangeAspect="1"/>
          </p:cNvPicPr>
          <p:nvPr/>
        </p:nvPicPr>
        <p:blipFill>
          <a:blip r:embed="rId2"/>
          <a:stretch>
            <a:fillRect/>
          </a:stretch>
        </p:blipFill>
        <p:spPr>
          <a:xfrm>
            <a:off x="10989071" y="5627688"/>
            <a:ext cx="920783" cy="981761"/>
          </a:xfrm>
          <a:prstGeom prst="rect">
            <a:avLst/>
          </a:prstGeom>
        </p:spPr>
      </p:pic>
    </p:spTree>
    <p:extLst>
      <p:ext uri="{BB962C8B-B14F-4D97-AF65-F5344CB8AC3E}">
        <p14:creationId xmlns:p14="http://schemas.microsoft.com/office/powerpoint/2010/main" val="220233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E505D7-C199-AB9A-6183-B90DAEB34284}"/>
              </a:ext>
            </a:extLst>
          </p:cNvPr>
          <p:cNvSpPr>
            <a:spLocks noGrp="1"/>
          </p:cNvSpPr>
          <p:nvPr>
            <p:ph type="title"/>
          </p:nvPr>
        </p:nvSpPr>
        <p:spPr>
          <a:xfrm>
            <a:off x="838200" y="413463"/>
            <a:ext cx="10515600" cy="981761"/>
          </a:xfrm>
        </p:spPr>
        <p:txBody>
          <a:bodyPr>
            <a:normAutofit/>
          </a:bodyPr>
          <a:lstStyle/>
          <a:p>
            <a:r>
              <a:rPr lang="en-US" sz="4000" b="1" i="0" u="none" strike="noStrike" dirty="0">
                <a:solidFill>
                  <a:srgbClr val="00264B"/>
                </a:solidFill>
                <a:effectLst/>
                <a:latin typeface="Arial" panose="020B0604020202020204" pitchFamily="34" charset="0"/>
              </a:rPr>
              <a:t>Thinking big picture</a:t>
            </a:r>
            <a:endParaRPr lang="en-US" sz="4000" dirty="0">
              <a:solidFill>
                <a:srgbClr val="00264B"/>
              </a:solidFill>
            </a:endParaRPr>
          </a:p>
        </p:txBody>
      </p:sp>
      <p:sp>
        <p:nvSpPr>
          <p:cNvPr id="5" name="Content Placeholder 4">
            <a:extLst>
              <a:ext uri="{FF2B5EF4-FFF2-40B4-BE49-F238E27FC236}">
                <a16:creationId xmlns:a16="http://schemas.microsoft.com/office/drawing/2014/main" id="{CE67A9A9-4765-90DB-8637-B8D140752432}"/>
              </a:ext>
            </a:extLst>
          </p:cNvPr>
          <p:cNvSpPr>
            <a:spLocks noGrp="1"/>
          </p:cNvSpPr>
          <p:nvPr>
            <p:ph sz="half" idx="1"/>
          </p:nvPr>
        </p:nvSpPr>
        <p:spPr>
          <a:xfrm>
            <a:off x="838200" y="2520781"/>
            <a:ext cx="4833551" cy="3779752"/>
          </a:xfrm>
        </p:spPr>
        <p:txBody>
          <a:bodyPr/>
          <a:lstStyle/>
          <a:p>
            <a:pPr rtl="0">
              <a:spcBef>
                <a:spcPts val="0"/>
              </a:spcBef>
              <a:spcAft>
                <a:spcPts val="0"/>
              </a:spcAft>
            </a:pPr>
            <a:r>
              <a:rPr lang="en-US" sz="2000" b="0" i="0" u="none" strike="noStrike" dirty="0">
                <a:solidFill>
                  <a:srgbClr val="000000"/>
                </a:solidFill>
                <a:effectLst/>
                <a:latin typeface="Arial" panose="020B0604020202020204" pitchFamily="34" charset="0"/>
                <a:cs typeface="Arial" panose="020B0604020202020204" pitchFamily="34" charset="0"/>
              </a:rPr>
              <a:t>What are the first steps you might take? Who do you notify? (Huddle is often appropriate)</a:t>
            </a:r>
            <a:br>
              <a:rPr lang="en-US" sz="2000" b="0" i="0" u="none" strike="noStrike" dirty="0">
                <a:solidFill>
                  <a:srgbClr val="000000"/>
                </a:solidFill>
                <a:effectLst/>
                <a:latin typeface="Arial" panose="020B0604020202020204" pitchFamily="34" charset="0"/>
                <a:cs typeface="Arial" panose="020B0604020202020204" pitchFamily="34" charset="0"/>
              </a:rPr>
            </a:br>
            <a:endParaRPr lang="en-US" sz="2000" b="0" dirty="0">
              <a:effectLst/>
              <a:latin typeface="Arial" panose="020B0604020202020204" pitchFamily="34" charset="0"/>
              <a:cs typeface="Arial" panose="020B0604020202020204" pitchFamily="34" charset="0"/>
            </a:endParaRPr>
          </a:p>
          <a:p>
            <a:pPr rtl="0">
              <a:spcBef>
                <a:spcPts val="0"/>
              </a:spcBef>
              <a:spcAft>
                <a:spcPts val="0"/>
              </a:spcAft>
            </a:pPr>
            <a:r>
              <a:rPr lang="en-US" sz="2000" b="0" i="0" u="none" strike="noStrike" dirty="0">
                <a:solidFill>
                  <a:srgbClr val="000000"/>
                </a:solidFill>
                <a:effectLst/>
                <a:latin typeface="Arial" panose="020B0604020202020204" pitchFamily="34" charset="0"/>
                <a:cs typeface="Arial" panose="020B0604020202020204" pitchFamily="34" charset="0"/>
              </a:rPr>
              <a:t>Do you consider removing the student?</a:t>
            </a:r>
            <a:br>
              <a:rPr lang="en-US" sz="2000" b="0" i="0" u="none" strike="noStrike" dirty="0">
                <a:solidFill>
                  <a:srgbClr val="000000"/>
                </a:solidFill>
                <a:effectLst/>
                <a:latin typeface="Arial" panose="020B0604020202020204" pitchFamily="34" charset="0"/>
                <a:cs typeface="Arial" panose="020B0604020202020204" pitchFamily="34" charset="0"/>
              </a:rPr>
            </a:br>
            <a:endParaRPr lang="en-US" sz="2000" b="0" dirty="0">
              <a:effectLst/>
              <a:latin typeface="Arial" panose="020B0604020202020204" pitchFamily="34" charset="0"/>
              <a:cs typeface="Arial" panose="020B0604020202020204" pitchFamily="34" charset="0"/>
            </a:endParaRPr>
          </a:p>
          <a:p>
            <a:pPr rtl="0">
              <a:spcBef>
                <a:spcPts val="0"/>
              </a:spcBef>
              <a:spcAft>
                <a:spcPts val="0"/>
              </a:spcAft>
            </a:pPr>
            <a:r>
              <a:rPr lang="en-US" sz="2000" b="0" i="0" u="none" strike="noStrike" dirty="0">
                <a:solidFill>
                  <a:srgbClr val="000000"/>
                </a:solidFill>
                <a:effectLst/>
                <a:latin typeface="Arial" panose="020B0604020202020204" pitchFamily="34" charset="0"/>
                <a:cs typeface="Arial" panose="020B0604020202020204" pitchFamily="34" charset="0"/>
              </a:rPr>
              <a:t>If you determine you cannot remove the student, how do you respond when students say they refuse to come to class because they feel unsafe? What resources might you think about?</a:t>
            </a:r>
            <a:br>
              <a:rPr lang="en-US" dirty="0"/>
            </a:br>
            <a:endParaRPr lang="en-US" dirty="0"/>
          </a:p>
        </p:txBody>
      </p:sp>
      <p:sp>
        <p:nvSpPr>
          <p:cNvPr id="6" name="Content Placeholder 5">
            <a:extLst>
              <a:ext uri="{FF2B5EF4-FFF2-40B4-BE49-F238E27FC236}">
                <a16:creationId xmlns:a16="http://schemas.microsoft.com/office/drawing/2014/main" id="{DF7A828B-5550-F366-9A11-2E1BF950E305}"/>
              </a:ext>
            </a:extLst>
          </p:cNvPr>
          <p:cNvSpPr>
            <a:spLocks noGrp="1"/>
          </p:cNvSpPr>
          <p:nvPr>
            <p:ph sz="half" idx="2"/>
          </p:nvPr>
        </p:nvSpPr>
        <p:spPr>
          <a:xfrm>
            <a:off x="6240162" y="2520781"/>
            <a:ext cx="5113638" cy="3779752"/>
          </a:xfrm>
        </p:spPr>
        <p:txBody>
          <a:bodyPr/>
          <a:lstStyle/>
          <a:p>
            <a:pPr rtl="0">
              <a:spcBef>
                <a:spcPts val="0"/>
              </a:spcBef>
              <a:spcAft>
                <a:spcPts val="0"/>
              </a:spcAft>
            </a:pPr>
            <a:r>
              <a:rPr lang="en-US" sz="2000" b="0" i="0" u="none" strike="noStrike" dirty="0">
                <a:solidFill>
                  <a:srgbClr val="000000"/>
                </a:solidFill>
                <a:effectLst/>
                <a:latin typeface="Arial" panose="020B0604020202020204" pitchFamily="34" charset="0"/>
                <a:cs typeface="Arial" panose="020B0604020202020204" pitchFamily="34" charset="0"/>
              </a:rPr>
              <a:t>What would you like to say publicly (e.g. to the students and others)?  Are there any barriers to doing this?</a:t>
            </a:r>
            <a:br>
              <a:rPr lang="en-US" sz="2000" b="0" i="0" u="none" strike="noStrike" dirty="0">
                <a:solidFill>
                  <a:srgbClr val="000000"/>
                </a:solidFill>
                <a:effectLst/>
                <a:latin typeface="Arial" panose="020B0604020202020204" pitchFamily="34" charset="0"/>
                <a:cs typeface="Arial" panose="020B0604020202020204" pitchFamily="34" charset="0"/>
              </a:rPr>
            </a:br>
            <a:endParaRPr lang="en-US" sz="2000" b="0" dirty="0">
              <a:effectLst/>
              <a:latin typeface="Arial" panose="020B0604020202020204" pitchFamily="34" charset="0"/>
              <a:cs typeface="Arial" panose="020B0604020202020204" pitchFamily="34" charset="0"/>
            </a:endParaRPr>
          </a:p>
          <a:p>
            <a:pPr rtl="0">
              <a:spcBef>
                <a:spcPts val="0"/>
              </a:spcBef>
              <a:spcAft>
                <a:spcPts val="0"/>
              </a:spcAft>
            </a:pPr>
            <a:r>
              <a:rPr lang="en-US" sz="2000" b="0" i="0" u="none" strike="noStrike" dirty="0">
                <a:solidFill>
                  <a:srgbClr val="000000"/>
                </a:solidFill>
                <a:effectLst/>
                <a:latin typeface="Arial" panose="020B0604020202020204" pitchFamily="34" charset="0"/>
                <a:cs typeface="Arial" panose="020B0604020202020204" pitchFamily="34" charset="0"/>
              </a:rPr>
              <a:t>What would you like to see happen/what might you need to navigate the situation</a:t>
            </a:r>
            <a:br>
              <a:rPr lang="en-US" sz="2000" b="0" i="0" u="none" strike="noStrike" dirty="0">
                <a:solidFill>
                  <a:srgbClr val="000000"/>
                </a:solidFill>
                <a:effectLst/>
                <a:latin typeface="Arial" panose="020B0604020202020204" pitchFamily="34" charset="0"/>
                <a:cs typeface="Arial" panose="020B0604020202020204" pitchFamily="34" charset="0"/>
              </a:rPr>
            </a:br>
            <a:endParaRPr lang="en-US" sz="2000" b="0" dirty="0">
              <a:effectLst/>
              <a:latin typeface="Arial" panose="020B0604020202020204" pitchFamily="34" charset="0"/>
              <a:cs typeface="Arial" panose="020B0604020202020204" pitchFamily="34" charset="0"/>
            </a:endParaRPr>
          </a:p>
          <a:p>
            <a:pPr rtl="0">
              <a:spcBef>
                <a:spcPts val="0"/>
              </a:spcBef>
              <a:spcAft>
                <a:spcPts val="0"/>
              </a:spcAft>
            </a:pPr>
            <a:r>
              <a:rPr lang="en-US" sz="2000" b="0" i="0" u="none" strike="noStrike" dirty="0">
                <a:solidFill>
                  <a:srgbClr val="000000"/>
                </a:solidFill>
                <a:effectLst/>
                <a:latin typeface="Arial" panose="020B0604020202020204" pitchFamily="34" charset="0"/>
                <a:cs typeface="Arial" panose="020B0604020202020204" pitchFamily="34" charset="0"/>
              </a:rPr>
              <a:t>What do you need to feel supported in these situations - by OGC, ECRT, AHR, Public Affairs and others?</a:t>
            </a:r>
            <a:endParaRPr lang="en-US" sz="2000" b="0" dirty="0">
              <a:effectLst/>
              <a:latin typeface="Arial" panose="020B0604020202020204" pitchFamily="34" charset="0"/>
              <a:cs typeface="Arial" panose="020B0604020202020204" pitchFamily="34" charset="0"/>
            </a:endParaRPr>
          </a:p>
          <a:p>
            <a:pPr marL="0" indent="0">
              <a:buNone/>
            </a:pPr>
            <a:br>
              <a:rPr lang="en-US" dirty="0"/>
            </a:br>
            <a:endParaRPr lang="en-US" dirty="0"/>
          </a:p>
        </p:txBody>
      </p:sp>
      <p:sp>
        <p:nvSpPr>
          <p:cNvPr id="7" name="TextBox 6">
            <a:extLst>
              <a:ext uri="{FF2B5EF4-FFF2-40B4-BE49-F238E27FC236}">
                <a16:creationId xmlns:a16="http://schemas.microsoft.com/office/drawing/2014/main" id="{7E0B05F0-D6E9-5F2B-3384-CB74B04F04CD}"/>
              </a:ext>
            </a:extLst>
          </p:cNvPr>
          <p:cNvSpPr txBox="1"/>
          <p:nvPr/>
        </p:nvSpPr>
        <p:spPr>
          <a:xfrm>
            <a:off x="838200" y="1395224"/>
            <a:ext cx="10381735" cy="523220"/>
          </a:xfrm>
          <a:prstGeom prst="rect">
            <a:avLst/>
          </a:prstGeom>
          <a:noFill/>
        </p:spPr>
        <p:txBody>
          <a:bodyPr wrap="square" rtlCol="0">
            <a:spAutoFit/>
          </a:bodyPr>
          <a:lstStyle/>
          <a:p>
            <a:r>
              <a:rPr lang="en-US" sz="2800" b="1" i="0" u="none" strike="noStrike" dirty="0">
                <a:solidFill>
                  <a:srgbClr val="00264B"/>
                </a:solidFill>
                <a:effectLst/>
                <a:latin typeface="Arial" panose="020B0604020202020204" pitchFamily="34" charset="0"/>
              </a:rPr>
              <a:t>What are you going to do?   And what are you going to </a:t>
            </a:r>
            <a:r>
              <a:rPr lang="en-US" sz="2800" b="1" i="0" dirty="0">
                <a:solidFill>
                  <a:srgbClr val="00264B"/>
                </a:solidFill>
                <a:effectLst/>
                <a:latin typeface="Arial" panose="020B0604020202020204" pitchFamily="34" charset="0"/>
              </a:rPr>
              <a:t>say</a:t>
            </a:r>
            <a:r>
              <a:rPr lang="en-US" sz="2800" b="1" i="0" u="none" strike="noStrike" dirty="0">
                <a:solidFill>
                  <a:srgbClr val="00264B"/>
                </a:solidFill>
                <a:effectLst/>
                <a:latin typeface="Arial" panose="020B0604020202020204" pitchFamily="34" charset="0"/>
              </a:rPr>
              <a:t>?</a:t>
            </a:r>
            <a:r>
              <a:rPr lang="en-US" sz="2800" b="1" dirty="0">
                <a:solidFill>
                  <a:srgbClr val="00264B"/>
                </a:solidFill>
                <a:latin typeface="Arial" panose="020B0604020202020204" pitchFamily="34" charset="0"/>
              </a:rPr>
              <a:t> </a:t>
            </a:r>
            <a:endParaRPr lang="en-US" sz="2800" dirty="0">
              <a:solidFill>
                <a:srgbClr val="00264B"/>
              </a:solidFill>
            </a:endParaRPr>
          </a:p>
        </p:txBody>
      </p:sp>
      <p:pic>
        <p:nvPicPr>
          <p:cNvPr id="9" name="Picture 8" descr="Logo&#10;&#10;Description automatically generated">
            <a:extLst>
              <a:ext uri="{FF2B5EF4-FFF2-40B4-BE49-F238E27FC236}">
                <a16:creationId xmlns:a16="http://schemas.microsoft.com/office/drawing/2014/main" id="{885F4404-AF8D-D699-EAC3-72D91CBC0255}"/>
              </a:ext>
            </a:extLst>
          </p:cNvPr>
          <p:cNvPicPr>
            <a:picLocks noChangeAspect="1"/>
          </p:cNvPicPr>
          <p:nvPr/>
        </p:nvPicPr>
        <p:blipFill>
          <a:blip r:embed="rId2"/>
          <a:stretch>
            <a:fillRect/>
          </a:stretch>
        </p:blipFill>
        <p:spPr>
          <a:xfrm>
            <a:off x="10989071" y="5627688"/>
            <a:ext cx="920783" cy="981761"/>
          </a:xfrm>
          <a:prstGeom prst="rect">
            <a:avLst/>
          </a:prstGeom>
        </p:spPr>
      </p:pic>
    </p:spTree>
    <p:extLst>
      <p:ext uri="{BB962C8B-B14F-4D97-AF65-F5344CB8AC3E}">
        <p14:creationId xmlns:p14="http://schemas.microsoft.com/office/powerpoint/2010/main" val="338716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DC266-BDC7-C7C6-0A62-6790874625B6}"/>
              </a:ext>
            </a:extLst>
          </p:cNvPr>
          <p:cNvSpPr>
            <a:spLocks noGrp="1"/>
          </p:cNvSpPr>
          <p:nvPr>
            <p:ph type="ctrTitle"/>
          </p:nvPr>
        </p:nvSpPr>
        <p:spPr>
          <a:xfrm>
            <a:off x="976184" y="702233"/>
            <a:ext cx="9370745" cy="2078038"/>
          </a:xfrm>
        </p:spPr>
        <p:txBody>
          <a:bodyPr>
            <a:normAutofit/>
          </a:bodyPr>
          <a:lstStyle/>
          <a:p>
            <a:pPr algn="l" rtl="0">
              <a:spcBef>
                <a:spcPts val="0"/>
              </a:spcBef>
              <a:spcAft>
                <a:spcPts val="0"/>
              </a:spcAft>
            </a:pPr>
            <a:r>
              <a:rPr lang="en-US" sz="3000" b="1" i="0" u="none" strike="noStrike" dirty="0">
                <a:solidFill>
                  <a:srgbClr val="00264B"/>
                </a:solidFill>
                <a:effectLst/>
                <a:latin typeface="Arial" panose="020B0604020202020204" pitchFamily="34" charset="0"/>
                <a:cs typeface="Arial" panose="020B0604020202020204" pitchFamily="34" charset="0"/>
              </a:rPr>
              <a:t>How might your approach change if Student A reports they feel sexually harassed by Faculty/Staff member B?</a:t>
            </a:r>
            <a:r>
              <a:rPr lang="en-US" sz="3000" b="1" i="0" u="none" strike="noStrike" dirty="0">
                <a:solidFill>
                  <a:srgbClr val="00264B"/>
                </a:solidFill>
                <a:latin typeface="Arial" panose="020B0604020202020204" pitchFamily="34" charset="0"/>
                <a:cs typeface="Arial" panose="020B0604020202020204" pitchFamily="34" charset="0"/>
              </a:rPr>
              <a:t> </a:t>
            </a:r>
            <a:r>
              <a:rPr lang="en-US" sz="2400" b="0" dirty="0">
                <a:solidFill>
                  <a:srgbClr val="00264B"/>
                </a:solidFill>
                <a:effectLst/>
                <a:latin typeface="Arial" panose="020B0604020202020204" pitchFamily="34" charset="0"/>
                <a:cs typeface="Arial" panose="020B0604020202020204" pitchFamily="34" charset="0"/>
              </a:rPr>
              <a:t>(</a:t>
            </a:r>
            <a:r>
              <a:rPr lang="en-US" sz="2400" b="0" i="0" u="none" strike="noStrike" dirty="0">
                <a:solidFill>
                  <a:srgbClr val="00264B"/>
                </a:solidFill>
                <a:effectLst/>
                <a:latin typeface="Arial" panose="020B0604020202020204" pitchFamily="34" charset="0"/>
                <a:cs typeface="Arial" panose="020B0604020202020204" pitchFamily="34" charset="0"/>
              </a:rPr>
              <a:t>25-30 minute group discussion)</a:t>
            </a:r>
            <a:br>
              <a:rPr lang="en-US" sz="2400" b="0" dirty="0">
                <a:effectLst/>
                <a:latin typeface="Arial" panose="020B0604020202020204" pitchFamily="34" charset="0"/>
                <a:cs typeface="Arial" panose="020B0604020202020204" pitchFamily="34" charset="0"/>
              </a:rPr>
            </a:br>
            <a:br>
              <a:rPr lang="en-US" sz="1000" dirty="0"/>
            </a:br>
            <a:endParaRPr lang="en-US" sz="3200" dirty="0">
              <a:solidFill>
                <a:srgbClr val="00264B"/>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746AFE80-833F-BEBC-BE32-84086ADABD26}"/>
              </a:ext>
            </a:extLst>
          </p:cNvPr>
          <p:cNvSpPr>
            <a:spLocks noGrp="1"/>
          </p:cNvSpPr>
          <p:nvPr>
            <p:ph type="subTitle" idx="1"/>
          </p:nvPr>
        </p:nvSpPr>
        <p:spPr>
          <a:xfrm>
            <a:off x="976184" y="2372497"/>
            <a:ext cx="9885405" cy="2372497"/>
          </a:xfrm>
        </p:spPr>
        <p:txBody>
          <a:bodyPr>
            <a:normAutofit fontScale="25000" lnSpcReduction="20000"/>
          </a:bodyPr>
          <a:lstStyle/>
          <a:p>
            <a:pPr algn="l" rtl="0">
              <a:lnSpc>
                <a:spcPct val="170000"/>
              </a:lnSpc>
              <a:spcBef>
                <a:spcPts val="0"/>
              </a:spcBef>
              <a:spcAft>
                <a:spcPts val="0"/>
              </a:spcAft>
            </a:pPr>
            <a:br>
              <a:rPr lang="en-US" sz="3300" b="0" dirty="0">
                <a:effectLst/>
                <a:latin typeface="Arial" panose="020B0604020202020204" pitchFamily="34" charset="0"/>
                <a:cs typeface="Arial" panose="020B0604020202020204" pitchFamily="34" charset="0"/>
              </a:rPr>
            </a:br>
            <a:r>
              <a:rPr lang="en-US" sz="6400" dirty="0">
                <a:solidFill>
                  <a:srgbClr val="000000"/>
                </a:solidFill>
                <a:latin typeface="Arial" panose="020B0604020202020204" pitchFamily="34" charset="0"/>
                <a:cs typeface="Arial" panose="020B0604020202020204" pitchFamily="34" charset="0"/>
              </a:rPr>
              <a:t>Recap: Y</a:t>
            </a:r>
            <a:r>
              <a:rPr lang="en-US" sz="6400" b="0" i="0" u="none" strike="noStrike" dirty="0">
                <a:solidFill>
                  <a:srgbClr val="000000"/>
                </a:solidFill>
                <a:effectLst/>
                <a:latin typeface="Arial" panose="020B0604020202020204" pitchFamily="34" charset="0"/>
                <a:cs typeface="Arial" panose="020B0604020202020204" pitchFamily="34" charset="0"/>
              </a:rPr>
              <a:t>ou learn from Student A that they feel sexually harassed by </a:t>
            </a:r>
            <a:r>
              <a:rPr lang="en-US" sz="6400" b="1" i="0" u="none" strike="noStrike" dirty="0">
                <a:solidFill>
                  <a:srgbClr val="000000"/>
                </a:solidFill>
                <a:effectLst/>
                <a:latin typeface="Arial" panose="020B0604020202020204" pitchFamily="34" charset="0"/>
                <a:cs typeface="Arial" panose="020B0604020202020204" pitchFamily="34" charset="0"/>
              </a:rPr>
              <a:t>Faculty/Staff Member B</a:t>
            </a:r>
            <a:r>
              <a:rPr lang="en-US" sz="6400" b="0" i="0" u="none" strike="noStrike" dirty="0">
                <a:solidFill>
                  <a:srgbClr val="000000"/>
                </a:solidFill>
                <a:effectLst/>
                <a:latin typeface="Arial" panose="020B0604020202020204" pitchFamily="34" charset="0"/>
                <a:cs typeface="Arial" panose="020B0604020202020204" pitchFamily="34" charset="0"/>
              </a:rPr>
              <a:t>. Student A describes </a:t>
            </a:r>
            <a:r>
              <a:rPr lang="en-US" sz="6400" b="1" i="0" u="none" strike="noStrike" dirty="0">
                <a:solidFill>
                  <a:srgbClr val="000000"/>
                </a:solidFill>
                <a:effectLst/>
                <a:latin typeface="Arial" panose="020B0604020202020204" pitchFamily="34" charset="0"/>
                <a:cs typeface="Arial" panose="020B0604020202020204" pitchFamily="34" charset="0"/>
              </a:rPr>
              <a:t>Faculty/Staff Member B </a:t>
            </a:r>
            <a:r>
              <a:rPr lang="en-US" sz="6400" b="0" i="0" u="none" strike="noStrike" dirty="0">
                <a:solidFill>
                  <a:srgbClr val="000000"/>
                </a:solidFill>
                <a:effectLst/>
                <a:latin typeface="Arial" panose="020B0604020202020204" pitchFamily="34" charset="0"/>
                <a:cs typeface="Arial" panose="020B0604020202020204" pitchFamily="34" charset="0"/>
              </a:rPr>
              <a:t>as telling inappropriate jokes during study groups and commenting on people’s appearance with statements such as, “that sweater looks amazing on you. It highlights the curves and muscles in your body.” </a:t>
            </a:r>
          </a:p>
          <a:p>
            <a:pPr algn="l">
              <a:lnSpc>
                <a:spcPct val="170000"/>
              </a:lnSpc>
              <a:spcBef>
                <a:spcPts val="0"/>
              </a:spcBef>
            </a:pPr>
            <a:br>
              <a:rPr lang="en-US" sz="6400" b="0" i="0" u="none" strike="noStrike" dirty="0">
                <a:solidFill>
                  <a:srgbClr val="000000"/>
                </a:solidFill>
                <a:effectLst/>
                <a:latin typeface="Arial" panose="020B0604020202020204" pitchFamily="34" charset="0"/>
                <a:cs typeface="Arial" panose="020B0604020202020204" pitchFamily="34" charset="0"/>
              </a:rPr>
            </a:br>
            <a:r>
              <a:rPr lang="en-US" sz="6400" b="0" i="0" u="none" strike="noStrike" dirty="0">
                <a:solidFill>
                  <a:srgbClr val="000000"/>
                </a:solidFill>
                <a:effectLst/>
                <a:latin typeface="Arial" panose="020B0604020202020204" pitchFamily="34" charset="0"/>
                <a:cs typeface="Arial" panose="020B0604020202020204" pitchFamily="34" charset="0"/>
              </a:rPr>
              <a:t>You report the situation to the ECRT office and quickly learn on social media that ECRT has opened an investigation. As you read the comments on social media, you see that several students are complaining about </a:t>
            </a:r>
            <a:r>
              <a:rPr lang="en-US" sz="6400" b="1" i="0" u="none" strike="noStrike" dirty="0">
                <a:solidFill>
                  <a:srgbClr val="000000"/>
                </a:solidFill>
                <a:effectLst/>
                <a:latin typeface="Arial" panose="020B0604020202020204" pitchFamily="34" charset="0"/>
                <a:cs typeface="Arial" panose="020B0604020202020204" pitchFamily="34" charset="0"/>
              </a:rPr>
              <a:t>Faculty/Staff Member B’s </a:t>
            </a:r>
            <a:r>
              <a:rPr lang="en-US" sz="6400" b="0" i="0" u="none" strike="noStrike" dirty="0">
                <a:solidFill>
                  <a:srgbClr val="000000"/>
                </a:solidFill>
                <a:effectLst/>
                <a:latin typeface="Arial" panose="020B0604020202020204" pitchFamily="34" charset="0"/>
                <a:cs typeface="Arial" panose="020B0604020202020204" pitchFamily="34" charset="0"/>
              </a:rPr>
              <a:t>behavior and are demanding that unit leadership remove the student. You also learn that there is a protest planned.  You know it’s only a matter of time before their requests are brought directly to you, the associate dean in the college, for action.</a:t>
            </a:r>
            <a:endParaRPr lang="en-US" sz="6400" b="0" dirty="0">
              <a:effectLst/>
              <a:latin typeface="Arial" panose="020B0604020202020204" pitchFamily="34" charset="0"/>
              <a:cs typeface="Arial" panose="020B0604020202020204" pitchFamily="34" charset="0"/>
            </a:endParaRPr>
          </a:p>
          <a:p>
            <a:pPr algn="l" rtl="0">
              <a:lnSpc>
                <a:spcPct val="170000"/>
              </a:lnSpc>
              <a:spcBef>
                <a:spcPts val="0"/>
              </a:spcBef>
              <a:spcAft>
                <a:spcPts val="0"/>
              </a:spcAft>
            </a:pPr>
            <a:endParaRPr lang="en-US" sz="5500" b="0" i="0" u="none" strike="noStrike" dirty="0">
              <a:solidFill>
                <a:srgbClr val="000000"/>
              </a:solidFill>
              <a:effectLst/>
              <a:latin typeface="Arial" panose="020B0604020202020204" pitchFamily="34" charset="0"/>
              <a:cs typeface="Arial" panose="020B0604020202020204" pitchFamily="34" charset="0"/>
            </a:endParaRPr>
          </a:p>
          <a:p>
            <a:pPr algn="l" rtl="0">
              <a:lnSpc>
                <a:spcPct val="170000"/>
              </a:lnSpc>
              <a:spcBef>
                <a:spcPts val="0"/>
              </a:spcBef>
              <a:spcAft>
                <a:spcPts val="0"/>
              </a:spcAft>
            </a:pPr>
            <a:br>
              <a:rPr lang="en-US" dirty="0"/>
            </a:br>
            <a:endParaRPr lang="en-US" dirty="0"/>
          </a:p>
        </p:txBody>
      </p:sp>
      <p:pic>
        <p:nvPicPr>
          <p:cNvPr id="4" name="Picture 3" descr="Logo&#10;&#10;Description automatically generated">
            <a:extLst>
              <a:ext uri="{FF2B5EF4-FFF2-40B4-BE49-F238E27FC236}">
                <a16:creationId xmlns:a16="http://schemas.microsoft.com/office/drawing/2014/main" id="{57B2211F-889B-D403-E73A-C0192ACE300F}"/>
              </a:ext>
            </a:extLst>
          </p:cNvPr>
          <p:cNvPicPr>
            <a:picLocks noChangeAspect="1"/>
          </p:cNvPicPr>
          <p:nvPr/>
        </p:nvPicPr>
        <p:blipFill>
          <a:blip r:embed="rId2"/>
          <a:stretch>
            <a:fillRect/>
          </a:stretch>
        </p:blipFill>
        <p:spPr>
          <a:xfrm>
            <a:off x="10989071" y="5627688"/>
            <a:ext cx="920783" cy="981761"/>
          </a:xfrm>
          <a:prstGeom prst="rect">
            <a:avLst/>
          </a:prstGeom>
        </p:spPr>
      </p:pic>
      <p:sp>
        <p:nvSpPr>
          <p:cNvPr id="5" name="TextBox 4">
            <a:extLst>
              <a:ext uri="{FF2B5EF4-FFF2-40B4-BE49-F238E27FC236}">
                <a16:creationId xmlns:a16="http://schemas.microsoft.com/office/drawing/2014/main" id="{093A294B-46DC-337F-0EC3-C88F7D1252AE}"/>
              </a:ext>
            </a:extLst>
          </p:cNvPr>
          <p:cNvSpPr txBox="1"/>
          <p:nvPr/>
        </p:nvSpPr>
        <p:spPr>
          <a:xfrm>
            <a:off x="7265773" y="127274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26023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592</Words>
  <Application>Microsoft Macintosh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Google Sans</vt:lpstr>
      <vt:lpstr>Office Theme</vt:lpstr>
      <vt:lpstr>   Student Sexual &amp; Gender-Based Misconduct Management Resources   </vt:lpstr>
      <vt:lpstr>Scenario (15-20 min breakout)</vt:lpstr>
      <vt:lpstr>Thinking big picture</vt:lpstr>
      <vt:lpstr>How might your approach change if Student A reports they feel sexually harassed by Faculty/Staff member B? (25-30 minute group discussion)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Student Sexual &amp; Gender Based Misconduct Management Resources   </dc:title>
  <dc:creator>Norris, Erin</dc:creator>
  <cp:lastModifiedBy>Norris, Erin</cp:lastModifiedBy>
  <cp:revision>6</cp:revision>
  <dcterms:created xsi:type="dcterms:W3CDTF">2023-02-09T14:48:36Z</dcterms:created>
  <dcterms:modified xsi:type="dcterms:W3CDTF">2023-02-10T13:14:23Z</dcterms:modified>
</cp:coreProperties>
</file>