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erriweather" panose="00000500000000000000" pitchFamily="2" charset="0"/>
      <p:regular r:id="rId17"/>
      <p:bold r:id="rId18"/>
      <p:italic r:id="rId19"/>
      <p:boldItalic r:id="rId20"/>
    </p:embeddedFont>
    <p:embeddedFont>
      <p:font typeface="Merriweather Light" panose="00000400000000000000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going to give a short overview of services and trends, will have time for discussion and to hear from you about your concerns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cbfe64f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cbfe64f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Other potential questions: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can U-M positively support mental health, particularly at the work/team level and organizational level?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can we do more of?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 are the gaps or barriers?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What are some best practices from your area that support workplace mental health?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bcbfe64f2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bcbfe64f2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Explain all of our roles: Intro and what we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0533eeb9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10533eeb9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Kelcey</a:t>
            </a:r>
            <a:endParaRPr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Part 1: Framing the conversation by introducing models of well-being - 3 levels of intervention: individual, team, organizational</a:t>
            </a:r>
            <a:endParaRPr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 wanted to share the Surgeon General’s framework for workplace mental health and well-being as I believe the model is aligned with U-M philosophies of mental health and well-being, e.g., U-M’s Philosophy of Well-Being, Wellness Office model of multiple domains of well-being. </a:t>
            </a:r>
            <a:endParaRPr/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Surgeon General’s model illustrates essential elements - noted in the circles - that help people grow and thrive in the workplace.</a:t>
            </a:r>
            <a:r>
              <a:rPr lang="en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model is informed by decades of research in public health, psychology, and sociology.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Essential is grounded in two human needs, shared across industries and roles.  Human psychological needs are represented in each essential element. People spend a significant portion of their lives at work, and we must consider how workplaces contribute to overall health and well-being.</a:t>
            </a:r>
            <a:endParaRPr/>
          </a:p>
          <a:p>
            <a:pPr marL="457200" lvl="0" indent="-3103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288"/>
              <a:buFont typeface="Merriweather"/>
              <a:buChar char="●"/>
            </a:pPr>
            <a:r>
              <a:rPr lang="en" sz="1287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76% of U.S. workers reported at least one symptom of a mental health condition.</a:t>
            </a:r>
            <a:endParaRPr sz="725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03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288"/>
              <a:buFont typeface="Merriweather"/>
              <a:buChar char="●"/>
            </a:pPr>
            <a:r>
              <a:rPr lang="en" sz="1287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84% of respondents said their workplace conditions had contributed to at least one mental health challenge.</a:t>
            </a:r>
            <a:endParaRPr sz="725">
              <a:solidFill>
                <a:srgbClr val="66666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03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288"/>
              <a:buFont typeface="Merriweather"/>
              <a:buChar char="●"/>
            </a:pPr>
            <a:r>
              <a:rPr lang="en" sz="1287"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81% of workers reported that they will be looking for workplaces that support mental health in the future.</a:t>
            </a:r>
            <a:endParaRPr/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1"/>
          </a:p>
        </p:txBody>
      </p:sp>
      <p:sp>
        <p:nvSpPr>
          <p:cNvPr id="104" name="Google Shape;104;g210533eeb98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0533eeb9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0533eeb98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Kelcey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U-M trends, based on health benefits claims.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Note that these are a few highlights from larger set of benefits claim data.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want to highlight the overall trends: claims for both depression and anxiety are increasing, and there are some differences between faculty and staff in terms of prevalence of depression and anxiety.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b="1"/>
              <a:t>Depression and anxiety</a:t>
            </a:r>
            <a:r>
              <a:rPr lang="en"/>
              <a:t> have increased.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These are just two examples from the data that we are sharing to give you an idea of the rate on increase over the past 4 years.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b="1"/>
              <a:t>Depression.</a:t>
            </a:r>
            <a:r>
              <a:rPr lang="en"/>
              <a:t>  On all U-M campus excluding MM, depression is relatively similar among both staff and faculty. However, at MM, prevalence of depression claims is higher among staff in all of the past 4 years.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b="1"/>
              <a:t>Anxiety.</a:t>
            </a:r>
            <a:r>
              <a:rPr lang="en"/>
              <a:t>  All campuses and at MM, prevalence of anxiety claims is higher among staff than faculty in all of the past 4 years.</a:t>
            </a:r>
            <a:endParaRPr/>
          </a:p>
        </p:txBody>
      </p:sp>
      <p:sp>
        <p:nvSpPr>
          <p:cNvPr id="112" name="Google Shape;112;g210533eeb98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0533eeb9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10533eeb9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Kelcey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those faculty and staff seeking services through one of our Employee Assistance Programs, we have data on their primary concerns and reasons for seeking counseling support. </a:t>
            </a:r>
            <a:endParaRPr/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chart shows the combined percentages from OCWR and FASCCO for a quick summary, based on 2022 data.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Interesting to note that these percentages have shifted since COVID. </a:t>
            </a:r>
            <a:endParaRPr/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past, Psychological/Emotional, Relationship, and Job/Work concerns were evenly distributed in thirds. </a:t>
            </a:r>
            <a:endParaRPr/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last 3 years, Psychological/Emotional concerns are given far more often as the main reason people are seeking counseling from OCWR and FASCCO.</a:t>
            </a:r>
            <a:endParaRPr/>
          </a:p>
        </p:txBody>
      </p:sp>
      <p:sp>
        <p:nvSpPr>
          <p:cNvPr id="120" name="Google Shape;120;g210533eeb9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cbfe64f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bcbfe64f2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Jill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0533eeb98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Jill</a:t>
            </a:r>
            <a:endParaRPr/>
          </a:p>
        </p:txBody>
      </p:sp>
      <p:sp>
        <p:nvSpPr>
          <p:cNvPr id="133" name="Google Shape;133;g210533eeb9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bcbfe64f2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bcbfe64f2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Jill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bcbfe64f2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bcbfe64f2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marL="914400" lvl="1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marL="914400" lvl="1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553201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1pPr>
            <a:lvl2pPr marL="914400" lvl="1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3pPr>
            <a:lvl4pPr marL="1828800" lvl="3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4pPr>
            <a:lvl5pPr marL="2286000" lvl="4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5pPr>
            <a:lvl6pPr marL="2743200" lvl="5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6pPr>
            <a:lvl7pPr marL="3200400" lvl="6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7pPr>
            <a:lvl8pPr marL="3657600" lvl="7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8pPr>
            <a:lvl9pPr marL="4114800" lvl="8" indent="-3238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553201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/>
            </a:lvl3pPr>
            <a:lvl4pPr marL="1828800" lvl="3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4648200" y="1200154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/>
            </a:lvl3pPr>
            <a:lvl4pPr marL="1828800" lvl="3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6553201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57203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575050" y="204791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marL="1371600" lvl="2" indent="-3619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 sz="2100"/>
            </a:lvl3pPr>
            <a:lvl4pPr marL="1828800" lvl="3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4pPr>
            <a:lvl5pPr marL="2286000" lvl="4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/>
            </a:lvl5pPr>
            <a:lvl6pPr marL="2743200" lvl="5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/>
            </a:lvl6pPr>
            <a:lvl7pPr marL="3200400" lvl="6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/>
            </a:lvl7pPr>
            <a:lvl8pPr marL="3657600" lvl="7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/>
            </a:lvl8pPr>
            <a:lvl9pPr marL="4114800" lvl="8" indent="-3365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4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553201" y="47672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l="26702"/>
          <a:stretch/>
        </p:blipFill>
        <p:spPr>
          <a:xfrm rot="5400000">
            <a:off x="2256763" y="-2500037"/>
            <a:ext cx="4630575" cy="91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1987700" y="3164050"/>
            <a:ext cx="51687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E599"/>
                </a:solidFill>
              </a:rPr>
              <a:t>Supporting the Mental Health of Faculty and Staff</a:t>
            </a:r>
            <a:endParaRPr sz="3400">
              <a:solidFill>
                <a:srgbClr val="FFE59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 idx="4294967295"/>
          </p:nvPr>
        </p:nvSpPr>
        <p:spPr>
          <a:xfrm>
            <a:off x="274775" y="412700"/>
            <a:ext cx="50871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Discussion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are your concerns and interests about mental and emotional health in your department?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What would help positively support mental and emotional health, particularly at the work/team level?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4095"/>
          <a:stretch/>
        </p:blipFill>
        <p:spPr>
          <a:xfrm>
            <a:off x="5632550" y="-43900"/>
            <a:ext cx="3511449" cy="44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45675" y="2246600"/>
            <a:ext cx="31275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072675" y="1226850"/>
            <a:ext cx="47643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Tom Waldecker, Director of Faculty and Staff Counseling and Consultation  Office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Jill Castro, Senior Faculty and Staff Counselor, Faculty and Staff Counseling and Consultation Office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Kelcey Stratton, Chief Behavioral Health Strategist, Clinical Assistant Professor in Psychiatry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59325" y="12266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3100"/>
              <a:t>Five Essentials</a:t>
            </a:r>
            <a:r>
              <a:rPr lang="en" sz="3100" i="0"/>
              <a:t> for </a:t>
            </a:r>
            <a:endParaRPr sz="3100" i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3100" i="0"/>
              <a:t>Workplace </a:t>
            </a:r>
            <a:endParaRPr sz="3100" i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3100" i="0"/>
              <a:t>Mental Health and Well-Being</a:t>
            </a:r>
            <a:endParaRPr sz="3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9" descr="Illustration of five essentials—Protection from Harm, Connection and Community, Work-Life Harmony, Mattering at Work, Opportunity for Growth—in a circle with Worker Voice and Equity in the c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6250" y="380300"/>
            <a:ext cx="4767752" cy="45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525" y="4674950"/>
            <a:ext cx="4022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Source: The U.S. Surgeon General’s Framework for Workplace Mental Health &amp; Well-Being</a:t>
            </a:r>
            <a:endParaRPr sz="1000">
              <a:solidFill>
                <a:schemeClr val="l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172575"/>
            <a:ext cx="8520600" cy="10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dk1"/>
                </a:highlight>
              </a:rPr>
              <a:t>Prevalence of Depression and Anxiety </a:t>
            </a:r>
            <a:endParaRPr sz="3000">
              <a:highlight>
                <a:schemeClr val="dk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chemeClr val="dk1"/>
                </a:highlight>
              </a:rPr>
              <a:t>Among U-M Faculty and Staff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4294967295"/>
          </p:nvPr>
        </p:nvSpPr>
        <p:spPr>
          <a:xfrm>
            <a:off x="457200" y="1427625"/>
            <a:ext cx="8445900" cy="3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93700" lvl="0" indent="-256063" algn="l" rtl="0">
              <a:spcBef>
                <a:spcPts val="0"/>
              </a:spcBef>
              <a:spcAft>
                <a:spcPts val="0"/>
              </a:spcAft>
              <a:buSzPct val="42857"/>
              <a:buFont typeface="Merriweather"/>
              <a:buChar char="●"/>
            </a:pP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Depression and anxiety have increased from 2018-2021</a:t>
            </a:r>
            <a:endParaRPr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635000" lvl="1" indent="-24542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e.g., depression among campus staff: 9.2% → 12.0%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635000" lvl="1" indent="-245427" algn="l" rtl="0">
              <a:spcBef>
                <a:spcPts val="0"/>
              </a:spcBef>
              <a:spcAft>
                <a:spcPts val="0"/>
              </a:spcAft>
              <a:buSzPct val="1000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e.g., anxiety among campus faculty: 5.8% → 8.6%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2921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393700" lvl="0" indent="-256063" algn="l" rtl="0">
              <a:spcBef>
                <a:spcPts val="1200"/>
              </a:spcBef>
              <a:spcAft>
                <a:spcPts val="0"/>
              </a:spcAft>
              <a:buSzPct val="42857"/>
              <a:buFont typeface="Merriweather"/>
              <a:buChar char="●"/>
            </a:pP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Depression prevalence is similar among staff and faculty at U-M campuses, but higher among staff at Michigan Medicine</a:t>
            </a:r>
            <a:endParaRPr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635000" lvl="1" indent="-192563" algn="l" rtl="0">
              <a:spcBef>
                <a:spcPts val="0"/>
              </a:spcBef>
              <a:spcAft>
                <a:spcPts val="0"/>
              </a:spcAft>
              <a:buSzPct val="500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 2021: 13.0% (staff) vs. 7.4% (faculty) at MM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2921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393700" lvl="0" indent="-256063" algn="l" rtl="0">
              <a:spcBef>
                <a:spcPts val="1200"/>
              </a:spcBef>
              <a:spcAft>
                <a:spcPts val="0"/>
              </a:spcAft>
              <a:buSzPct val="42857"/>
              <a:buFont typeface="Merriweather"/>
              <a:buChar char="●"/>
            </a:pP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Anxiety prevalence is higher among staff than among faculty</a:t>
            </a:r>
            <a:endParaRPr sz="2100">
              <a:latin typeface="Merriweather"/>
              <a:ea typeface="Merriweather"/>
              <a:cs typeface="Merriweather"/>
              <a:sym typeface="Merriweather"/>
            </a:endParaRPr>
          </a:p>
          <a:p>
            <a:pPr marL="635000" lvl="1" indent="-192563" algn="l" rtl="0">
              <a:spcBef>
                <a:spcPts val="0"/>
              </a:spcBef>
              <a:spcAft>
                <a:spcPts val="0"/>
              </a:spcAft>
              <a:buSzPct val="500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 2021: 10.2% (staff) vs. 8.6% (faculty) at all U-M campuses;  11.4% vs. 5.1% at MM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0" y="4846191"/>
            <a:ext cx="8760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Source: University of Michigan Benefits Office, 2018-2021 Benefits Claims Data</a:t>
            </a:r>
            <a:endParaRPr sz="1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838"/>
              <a:buNone/>
            </a:pPr>
            <a:r>
              <a:rPr lang="en" sz="3100" b="0" i="0"/>
              <a:t>Primary Presenting Concerns </a:t>
            </a:r>
            <a:endParaRPr sz="3100" b="0" i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838"/>
              <a:buNone/>
            </a:pPr>
            <a:r>
              <a:rPr lang="en" sz="3100" b="0" i="0"/>
              <a:t>for OCWR and FASCCO Counseling</a:t>
            </a:r>
            <a:endParaRPr sz="3100"/>
          </a:p>
        </p:txBody>
      </p:sp>
      <p:sp>
        <p:nvSpPr>
          <p:cNvPr id="123" name="Google Shape;123;p21"/>
          <p:cNvSpPr txBox="1"/>
          <p:nvPr/>
        </p:nvSpPr>
        <p:spPr>
          <a:xfrm>
            <a:off x="6700" y="4830891"/>
            <a:ext cx="87603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Source: Faculty and Staff Counseling and Consultation Office, Office of Counseling and Workplace Resilience</a:t>
            </a:r>
            <a:endParaRPr sz="10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l="1099" t="18069" r="4077" b="1943"/>
          <a:stretch/>
        </p:blipFill>
        <p:spPr>
          <a:xfrm>
            <a:off x="1134625" y="1144975"/>
            <a:ext cx="6504449" cy="3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78575" tIns="39275" rIns="78575" bIns="39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FASCCO Trends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5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Increase in psychological concerns (now 60+%)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Decrease in stigma (60% of first time clients have less than 5 years of employment)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Increase in individuals needing referrals for higher level care/specialists (many have waitlists)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Highest percentage ever of self-referred clients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Increase in family members utilizing services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Increase in online presence and increase in access with virtual services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Demographics have stayed the same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72234" y="247201"/>
            <a:ext cx="733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387"/>
              <a:buNone/>
            </a:pPr>
            <a:r>
              <a:rPr lang="en" sz="3100"/>
              <a:t>Mental and Emotional Health Strategies and Resources</a:t>
            </a:r>
            <a:endParaRPr sz="3100">
              <a:highlight>
                <a:srgbClr val="FFFF00"/>
              </a:highlight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248338" y="2571752"/>
            <a:ext cx="2652000" cy="21540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Merriweather"/>
                <a:ea typeface="Merriweather"/>
                <a:cs typeface="Merriweather"/>
                <a:sym typeface="Merriweather"/>
              </a:rPr>
              <a:t>Education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Ensure broad base of knowledge about mental and emotional health topics and resources, de-stigmatize mental health concerns.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3034600" y="2571751"/>
            <a:ext cx="2798400" cy="21540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Merriweather"/>
                <a:ea typeface="Merriweather"/>
                <a:cs typeface="Merriweather"/>
                <a:sym typeface="Merriweather"/>
              </a:rPr>
              <a:t>Prevention and Early Identification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Promote resilience, early identification of distress, offer trauma-informed care, proactive interventions to maintain well-being.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2"/>
          </p:nvPr>
        </p:nvSpPr>
        <p:spPr>
          <a:xfrm>
            <a:off x="5930988" y="2551502"/>
            <a:ext cx="2652000" cy="21945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Merriweather"/>
                <a:ea typeface="Merriweather"/>
                <a:cs typeface="Merriweather"/>
                <a:sym typeface="Merriweather"/>
              </a:rPr>
              <a:t>Mental Health    Support Services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Provide access to a range of compassionate mental health support services that meet needs of individuals and teams.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301" y="1191109"/>
            <a:ext cx="1238994" cy="123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781" y="1191109"/>
            <a:ext cx="1238994" cy="123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840" y="1267321"/>
            <a:ext cx="1238994" cy="123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075" y="1458201"/>
            <a:ext cx="902275" cy="9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9470" y="1376207"/>
            <a:ext cx="1021254" cy="102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6375" y="1317426"/>
            <a:ext cx="1021250" cy="10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0" y="4649550"/>
            <a:ext cx="7218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References: Substance Abuse and Mental Health Services Administration (2014).</a:t>
            </a:r>
            <a:r>
              <a:rPr lang="en" sz="700" i="1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SAMHSA’s concept of trauma and guidance for a trauma-informed approach;</a:t>
            </a:r>
            <a:endParaRPr sz="700" i="1">
              <a:solidFill>
                <a:srgbClr val="2E2B2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Watson, P. J., &amp; Westphal, R. J. (2020). </a:t>
            </a:r>
            <a:r>
              <a:rPr lang="en" sz="700" i="1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Stress First Aid for Health Care Workers</a:t>
            </a:r>
            <a:r>
              <a:rPr lang="en" sz="700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U.S. Department of Veterans Affair. National Center for PTSD; Seligman, M. E. (2012</a:t>
            </a:r>
            <a:r>
              <a:rPr lang="en" sz="700" i="1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). Flourish: A visionary new understanding of happiness and well-being</a:t>
            </a:r>
            <a:r>
              <a:rPr lang="en" sz="700">
                <a:solidFill>
                  <a:srgbClr val="2E2B2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. Simon and Schuster.</a:t>
            </a:r>
            <a:endParaRPr sz="700">
              <a:solidFill>
                <a:srgbClr val="2E2B2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78575" tIns="39275" rIns="78575" bIns="39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FASCCO Offerings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Free short-term counseling for faculty and staff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Individuals, couples, </a:t>
            </a:r>
            <a:r>
              <a:rPr lang="en" sz="2100">
                <a:latin typeface="Merriweather"/>
                <a:ea typeface="Merriweather"/>
                <a:cs typeface="Merriweather"/>
                <a:sym typeface="Merriweather"/>
              </a:rPr>
              <a:t>and 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eligible adult dependents (18+)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Consultation with supervisors and administrators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Referral services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Identification of community and University resources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Crisis/grief support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Support groups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○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Sample of offerings: New Moms Returning to Work, LGBTQ+ Faculty &amp; Staff, Divorce/Separation, Preparing for Retirement, Managing Anger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78575" tIns="39275" rIns="78575" bIns="39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of Presentations Offered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862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457200" lvl="0" indent="-355600" algn="l" rtl="0">
              <a:spcBef>
                <a:spcPts val="30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Quick Tips for Self-Care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Creating Healthy Boundaries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Introduction to Stress Management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Mindful Self-Compassion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Gratitude Workshop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Trauma 101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Enhancing Social Connections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Overview of Anxiety and Other Mental Health Conditions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OPR Training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Worry: Tips and Tricks for Pushing Back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On-screen Show (16:9)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Roboto</vt:lpstr>
      <vt:lpstr>Merriweather Light</vt:lpstr>
      <vt:lpstr>Arial</vt:lpstr>
      <vt:lpstr>Merriweather</vt:lpstr>
      <vt:lpstr>Paradigm</vt:lpstr>
      <vt:lpstr>Supporting the Mental Health of Faculty and Staff </vt:lpstr>
      <vt:lpstr>Introductions</vt:lpstr>
      <vt:lpstr>Five Essentials for  Workplace  Mental Health and Well-Being</vt:lpstr>
      <vt:lpstr>Prevalence of Depression and Anxiety  Among U-M Faculty and Staff</vt:lpstr>
      <vt:lpstr>Primary Presenting Concerns  for OCWR and FASCCO Counseling</vt:lpstr>
      <vt:lpstr>FASCCO Trends</vt:lpstr>
      <vt:lpstr>Mental and Emotional Health Strategies and Resources</vt:lpstr>
      <vt:lpstr>FASCCO Offerings</vt:lpstr>
      <vt:lpstr>Sample of Presentations Offered</vt:lpstr>
      <vt:lpstr>Discussion  What are your concerns and interests about mental and emotional health in your department?   What would help positively support mental and emotional health, particularly at the work/team level?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Mental Health of Faculty and Staff </dc:title>
  <dc:creator>Waldecker, Thomas</dc:creator>
  <cp:lastModifiedBy>Waldecker, Thomas</cp:lastModifiedBy>
  <cp:revision>1</cp:revision>
  <dcterms:modified xsi:type="dcterms:W3CDTF">2023-04-11T14:56:04Z</dcterms:modified>
</cp:coreProperties>
</file>