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Quicksand"/>
      <p:regular r:id="rId17"/>
      <p:bold r:id="rId18"/>
    </p:embeddedFont>
    <p:embeddedFont>
      <p:font typeface="Oswald"/>
      <p:regular r:id="rId19"/>
      <p:bold r:id="rId20"/>
    </p:embeddedFont>
    <p:embeddedFont>
      <p:font typeface="Open Sans"/>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SzK/IhsQyjUgJ1VJGZdRnW9kV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79B614-9F28-4B93-BD13-EF6DAA39CD57}">
  <a:tblStyle styleId="{9A79B614-9F28-4B93-BD13-EF6DAA39CD5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Quicksand-regular.fntdata"/><Relationship Id="rId16" Type="http://schemas.openxmlformats.org/officeDocument/2006/relationships/slide" Target="slides/slide11.xml"/><Relationship Id="rId19" Type="http://schemas.openxmlformats.org/officeDocument/2006/relationships/font" Target="fonts/Oswald-regular.fntdata"/><Relationship Id="rId18" Type="http://schemas.openxmlformats.org/officeDocument/2006/relationships/font" Target="fonts/Quicksa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Reaccreditation - when climate education is at institutional level 0 can address as part accreditation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b="1" i="1" lang="en" sz="900">
                <a:solidFill>
                  <a:srgbClr val="222222"/>
                </a:solidFill>
                <a:highlight>
                  <a:schemeClr val="lt1"/>
                </a:highlight>
                <a:latin typeface="Quicksand"/>
                <a:ea typeface="Quicksand"/>
                <a:cs typeface="Quicksand"/>
                <a:sym typeface="Quicksand"/>
              </a:rPr>
              <a:t>Matt to add information based on his email to me/Michaela (see below)</a:t>
            </a:r>
            <a:br>
              <a:rPr b="1" i="1" lang="en" sz="900">
                <a:solidFill>
                  <a:srgbClr val="222222"/>
                </a:solidFill>
                <a:highlight>
                  <a:schemeClr val="lt1"/>
                </a:highlight>
                <a:latin typeface="Quicksand"/>
                <a:ea typeface="Quicksand"/>
                <a:cs typeface="Quicksand"/>
                <a:sym typeface="Quicksand"/>
              </a:rPr>
            </a:br>
            <a:endParaRPr b="1" i="1" sz="100">
              <a:solidFill>
                <a:srgbClr val="222222"/>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 sz="1000">
                <a:solidFill>
                  <a:srgbClr val="222222"/>
                </a:solidFill>
                <a:latin typeface="Quicksand"/>
                <a:ea typeface="Quicksand"/>
                <a:cs typeface="Quicksand"/>
                <a:sym typeface="Quicksand"/>
              </a:rPr>
              <a:t>Hi Michaela. I wanted to give you a heads-up about an event CRLT is working to organize that is a direct outcome of the Provost’s Seminar you and your students worked so hard on. Please note that this program will not involve work on your part. Deb Meizlish is collaborating with Sara Soderstrom on planning and organization. </a:t>
            </a:r>
            <a:endParaRPr sz="1000">
              <a:solidFill>
                <a:srgbClr val="222222"/>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 sz="1000">
                <a:solidFill>
                  <a:srgbClr val="222222"/>
                </a:solidFill>
                <a:latin typeface="Quicksand"/>
                <a:ea typeface="Quicksand"/>
                <a:cs typeface="Quicksand"/>
                <a:sym typeface="Quicksand"/>
              </a:rPr>
              <a:t>Here’s some background: At the Provost’s Seminar lunch on Tuesday, Deb was involved in a conversation with several faculty, including Sara Soderstrom, who expressed interest in piloting a course planning retreat modeled after Emory’s Piedmont Project.  The goal would be to provide a community of support to faculty interested in embedding education on climate change into an existing course.  Deb approached Malinda and me about the possibility of using CRLT’s faculty learning community funding to support the idea (this is a pool of money CRLT consultants can apply to use for one-time pilots of faculty learning communities that they design and facilitate or co-facilitate). We have approved using this money for a pilot which would provide up to 20 participants with a $500 stipend. </a:t>
            </a:r>
            <a:endParaRPr sz="1000">
              <a:solidFill>
                <a:srgbClr val="222222"/>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 sz="1000">
                <a:solidFill>
                  <a:srgbClr val="222222"/>
                </a:solidFill>
                <a:latin typeface="Quicksand"/>
                <a:ea typeface="Quicksand"/>
                <a:cs typeface="Quicksand"/>
                <a:sym typeface="Quicksand"/>
              </a:rPr>
              <a:t>Deb has had preliminary conversations with Sara Soderstrom, and they are hoping to pull together a 2-day retreat for May 17th &amp; 18th.  If that proves impossible, they will work towards a retreat in the 2023-2024 academic year.</a:t>
            </a:r>
            <a:endParaRPr sz="1000">
              <a:solidFill>
                <a:srgbClr val="222222"/>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 sz="1000">
                <a:solidFill>
                  <a:srgbClr val="222222"/>
                </a:solidFill>
                <a:latin typeface="Quicksand"/>
                <a:ea typeface="Quicksand"/>
                <a:cs typeface="Quicksand"/>
                <a:sym typeface="Quicksand"/>
              </a:rPr>
              <a:t>Deb and Sara would be glad to provide more information as the details (e.g., finding a space) get finalized. In the meantime, if you are available to attend a possible May retreat, we wanted to make sure you could hold the dates for now.</a:t>
            </a:r>
            <a:endParaRPr sz="1000">
              <a:solidFill>
                <a:srgbClr val="222222"/>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 sz="1000">
                <a:solidFill>
                  <a:srgbClr val="222222"/>
                </a:solidFill>
                <a:latin typeface="Quicksand"/>
                <a:ea typeface="Quicksand"/>
                <a:cs typeface="Quicksand"/>
                <a:sym typeface="Quicksand"/>
              </a:rPr>
              <a:t>Best, </a:t>
            </a:r>
            <a:endParaRPr sz="1000">
              <a:solidFill>
                <a:srgbClr val="222222"/>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 sz="1000">
                <a:solidFill>
                  <a:srgbClr val="222222"/>
                </a:solidFill>
                <a:latin typeface="Quicksand"/>
                <a:ea typeface="Quicksand"/>
                <a:cs typeface="Quicksand"/>
                <a:sym typeface="Quicksand"/>
              </a:rPr>
              <a:t>Matt</a:t>
            </a:r>
            <a:endParaRPr sz="1000">
              <a:solidFill>
                <a:srgbClr val="222222"/>
              </a:solidFill>
              <a:latin typeface="Quicksand"/>
              <a:ea typeface="Quicksand"/>
              <a:cs typeface="Quicksand"/>
              <a:sym typeface="Quicksand"/>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Faculty groups are working in this space, but it isn’t systematically infused</a:t>
            </a:r>
            <a:endParaRPr/>
          </a:p>
          <a:p>
            <a:pPr indent="0" lvl="0" marL="0" rtl="0" algn="l">
              <a:lnSpc>
                <a:spcPct val="100000"/>
              </a:lnSpc>
              <a:spcBef>
                <a:spcPts val="0"/>
              </a:spcBef>
              <a:spcAft>
                <a:spcPts val="0"/>
              </a:spcAft>
              <a:buClr>
                <a:schemeClr val="dk1"/>
              </a:buClr>
              <a:buSzPts val="1200"/>
              <a:buFont typeface="Calibri"/>
              <a:buNone/>
            </a:pPr>
            <a:r>
              <a:rPr lang="en"/>
              <a:t>Some programs within Kin. more likely able to introduce some of these ideas. </a:t>
            </a:r>
            <a:endParaRPr/>
          </a:p>
          <a:p>
            <a:pPr indent="0" lvl="0" marL="0" rtl="0" algn="l">
              <a:lnSpc>
                <a:spcPct val="100000"/>
              </a:lnSpc>
              <a:spcBef>
                <a:spcPts val="0"/>
              </a:spcBef>
              <a:spcAft>
                <a:spcPts val="0"/>
              </a:spcAft>
              <a:buClr>
                <a:schemeClr val="dk1"/>
              </a:buClr>
              <a:buSzPts val="1200"/>
              <a:buFont typeface="Calibri"/>
              <a:buNone/>
            </a:pPr>
            <a:r>
              <a:rPr lang="en"/>
              <a:t>Interest is there and support but how to strategically plan yet</a:t>
            </a:r>
            <a:endParaRPr/>
          </a:p>
          <a:p>
            <a:pPr indent="0" lvl="0" marL="0" rtl="0" algn="l">
              <a:lnSpc>
                <a:spcPct val="100000"/>
              </a:lnSpc>
              <a:spcBef>
                <a:spcPts val="0"/>
              </a:spcBef>
              <a:spcAft>
                <a:spcPts val="0"/>
              </a:spcAft>
              <a:buClr>
                <a:schemeClr val="dk1"/>
              </a:buClr>
              <a:buSzPts val="1200"/>
              <a:buFont typeface="Calibri"/>
              <a:buNone/>
            </a:pPr>
            <a:r>
              <a:rPr lang="en"/>
              <a:t>Professional students credit hour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6"/>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600"/>
              <a:buFont typeface="Open Sans"/>
              <a:buNone/>
              <a:defRPr sz="36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20000"/>
              </a:lnSpc>
              <a:spcBef>
                <a:spcPts val="320"/>
              </a:spcBef>
              <a:spcAft>
                <a:spcPts val="0"/>
              </a:spcAft>
              <a:buSzPts val="1472"/>
              <a:buNone/>
              <a:defRPr sz="1600" cap="none">
                <a:solidFill>
                  <a:schemeClr val="accent1"/>
                </a:solidFill>
              </a:defRPr>
            </a:lvl1pPr>
            <a:lvl2pPr lvl="1" algn="ctr">
              <a:lnSpc>
                <a:spcPct val="120000"/>
              </a:lnSpc>
              <a:spcBef>
                <a:spcPts val="600"/>
              </a:spcBef>
              <a:spcAft>
                <a:spcPts val="0"/>
              </a:spcAft>
              <a:buSzPts val="1196"/>
              <a:buNone/>
              <a:defRPr>
                <a:solidFill>
                  <a:srgbClr val="888888"/>
                </a:solidFill>
              </a:defRPr>
            </a:lvl2pPr>
            <a:lvl3pPr lvl="2" algn="ctr">
              <a:lnSpc>
                <a:spcPct val="120000"/>
              </a:lnSpc>
              <a:spcBef>
                <a:spcPts val="600"/>
              </a:spcBef>
              <a:spcAft>
                <a:spcPts val="0"/>
              </a:spcAft>
              <a:buSzPts val="1104"/>
              <a:buNone/>
              <a:defRPr>
                <a:solidFill>
                  <a:srgbClr val="888888"/>
                </a:solidFill>
              </a:defRPr>
            </a:lvl3pPr>
            <a:lvl4pPr lvl="3" algn="ctr">
              <a:lnSpc>
                <a:spcPct val="120000"/>
              </a:lnSpc>
              <a:spcBef>
                <a:spcPts val="600"/>
              </a:spcBef>
              <a:spcAft>
                <a:spcPts val="0"/>
              </a:spcAft>
              <a:buSzPts val="1012"/>
              <a:buNone/>
              <a:defRPr>
                <a:solidFill>
                  <a:srgbClr val="888888"/>
                </a:solidFill>
              </a:defRPr>
            </a:lvl4pPr>
            <a:lvl5pPr lvl="4" algn="ctr">
              <a:lnSpc>
                <a:spcPct val="120000"/>
              </a:lnSpc>
              <a:spcBef>
                <a:spcPts val="600"/>
              </a:spcBef>
              <a:spcAft>
                <a:spcPts val="0"/>
              </a:spcAft>
              <a:buSzPts val="1012"/>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2" name="Google Shape;22;p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 type="body"/>
          </p:nvPr>
        </p:nvSpPr>
        <p:spPr>
          <a:xfrm rot="5400000">
            <a:off x="4269976" y="-1352783"/>
            <a:ext cx="3652047" cy="11029616"/>
          </a:xfrm>
          <a:prstGeom prst="rect">
            <a:avLst/>
          </a:prstGeom>
          <a:noFill/>
          <a:ln>
            <a:noFill/>
          </a:ln>
        </p:spPr>
        <p:txBody>
          <a:bodyPr anchorCtr="0" anchor="t" bIns="45700" lIns="91425" spcFirstLastPara="1" rIns="91425" wrap="square" tIns="45700">
            <a:normAutofit/>
          </a:bodyPr>
          <a:lstStyle>
            <a:lvl1pPr indent="-316230" lvl="0" marL="457200" algn="l">
              <a:lnSpc>
                <a:spcPct val="120000"/>
              </a:lnSpc>
              <a:spcBef>
                <a:spcPts val="300"/>
              </a:spcBef>
              <a:spcAft>
                <a:spcPts val="0"/>
              </a:spcAft>
              <a:buSzPts val="1380"/>
              <a:buChar char="◼"/>
              <a:defRPr/>
            </a:lvl1pPr>
            <a:lvl2pPr indent="-304546" lvl="1" marL="914400" algn="l">
              <a:lnSpc>
                <a:spcPct val="120000"/>
              </a:lnSpc>
              <a:spcBef>
                <a:spcPts val="600"/>
              </a:spcBef>
              <a:spcAft>
                <a:spcPts val="0"/>
              </a:spcAft>
              <a:buSzPts val="1196"/>
              <a:buChar char="◼"/>
              <a:defRPr/>
            </a:lvl2pPr>
            <a:lvl3pPr indent="-298703" lvl="2" marL="1371600" algn="l">
              <a:lnSpc>
                <a:spcPct val="120000"/>
              </a:lnSpc>
              <a:spcBef>
                <a:spcPts val="600"/>
              </a:spcBef>
              <a:spcAft>
                <a:spcPts val="0"/>
              </a:spcAft>
              <a:buSzPts val="1104"/>
              <a:buChar char="◼"/>
              <a:defRPr/>
            </a:lvl3pPr>
            <a:lvl4pPr indent="-292861" lvl="3" marL="1828800" algn="l">
              <a:lnSpc>
                <a:spcPct val="120000"/>
              </a:lnSpc>
              <a:spcBef>
                <a:spcPts val="600"/>
              </a:spcBef>
              <a:spcAft>
                <a:spcPts val="0"/>
              </a:spcAft>
              <a:buSzPts val="1012"/>
              <a:buChar char="◼"/>
              <a:defRPr/>
            </a:lvl4pPr>
            <a:lvl5pPr indent="-292861" lvl="4" marL="2286000" algn="l">
              <a:lnSpc>
                <a:spcPct val="120000"/>
              </a:lnSpc>
              <a:spcBef>
                <a:spcPts val="600"/>
              </a:spcBef>
              <a:spcAft>
                <a:spcPts val="0"/>
              </a:spcAft>
              <a:buSzPts val="1012"/>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9" name="Google Shape;79;p1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2" name="Shape 82"/>
        <p:cNvGrpSpPr/>
        <p:nvPr/>
      </p:nvGrpSpPr>
      <p:grpSpPr>
        <a:xfrm>
          <a:off x="0" y="0"/>
          <a:ext cx="0" cy="0"/>
          <a:chOff x="0" y="0"/>
          <a:chExt cx="0" cy="0"/>
        </a:xfrm>
      </p:grpSpPr>
      <p:sp>
        <p:nvSpPr>
          <p:cNvPr id="83" name="Google Shape;83;p17"/>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7"/>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4400"/>
              <a:buFont typeface="Open Sans"/>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7"/>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6" name="Google Shape;86;p17"/>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7"/>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7"/>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3F3F3F"/>
              </a:buClr>
              <a:buSzPts val="2800"/>
              <a:buFont typeface="Open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p:txBody>
      </p:sp>
      <p:sp>
        <p:nvSpPr>
          <p:cNvPr id="27" name="Google Shape;27;p7"/>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20000"/>
              </a:lnSpc>
              <a:spcBef>
                <a:spcPts val="0"/>
              </a:spcBef>
              <a:spcAft>
                <a:spcPts val="0"/>
              </a:spcAft>
              <a:buSzPts val="1800"/>
              <a:buChar char="●"/>
              <a:defRPr/>
            </a:lvl1pPr>
            <a:lvl2pPr indent="-317500" lvl="1" marL="914400" algn="l">
              <a:lnSpc>
                <a:spcPct val="120000"/>
              </a:lnSpc>
              <a:spcBef>
                <a:spcPts val="2133"/>
              </a:spcBef>
              <a:spcAft>
                <a:spcPts val="0"/>
              </a:spcAft>
              <a:buSzPts val="1400"/>
              <a:buChar char="○"/>
              <a:defRPr/>
            </a:lvl2pPr>
            <a:lvl3pPr indent="-317500" lvl="2" marL="1371600" algn="l">
              <a:lnSpc>
                <a:spcPct val="120000"/>
              </a:lnSpc>
              <a:spcBef>
                <a:spcPts val="2133"/>
              </a:spcBef>
              <a:spcAft>
                <a:spcPts val="0"/>
              </a:spcAft>
              <a:buSzPts val="1400"/>
              <a:buChar char="■"/>
              <a:defRPr/>
            </a:lvl3pPr>
            <a:lvl4pPr indent="-317500" lvl="3" marL="1828800" algn="l">
              <a:lnSpc>
                <a:spcPct val="120000"/>
              </a:lnSpc>
              <a:spcBef>
                <a:spcPts val="2133"/>
              </a:spcBef>
              <a:spcAft>
                <a:spcPts val="0"/>
              </a:spcAft>
              <a:buSzPts val="1400"/>
              <a:buChar char="●"/>
              <a:defRPr/>
            </a:lvl4pPr>
            <a:lvl5pPr indent="-317500" lvl="4" marL="2286000" algn="l">
              <a:lnSpc>
                <a:spcPct val="120000"/>
              </a:lnSpc>
              <a:spcBef>
                <a:spcPts val="2133"/>
              </a:spcBef>
              <a:spcAft>
                <a:spcPts val="0"/>
              </a:spcAft>
              <a:buSzPts val="1400"/>
              <a:buChar char="○"/>
              <a:defRPr/>
            </a:lvl5pPr>
            <a:lvl6pPr indent="-317500" lvl="5" marL="2743200" algn="l">
              <a:lnSpc>
                <a:spcPct val="100000"/>
              </a:lnSpc>
              <a:spcBef>
                <a:spcPts val="2133"/>
              </a:spcBef>
              <a:spcAft>
                <a:spcPts val="0"/>
              </a:spcAft>
              <a:buSzPts val="1400"/>
              <a:buChar char="■"/>
              <a:defRPr/>
            </a:lvl6pPr>
            <a:lvl7pPr indent="-317500" lvl="6" marL="3200400" algn="l">
              <a:lnSpc>
                <a:spcPct val="100000"/>
              </a:lnSpc>
              <a:spcBef>
                <a:spcPts val="2133"/>
              </a:spcBef>
              <a:spcAft>
                <a:spcPts val="0"/>
              </a:spcAft>
              <a:buSzPts val="1400"/>
              <a:buChar char="●"/>
              <a:defRPr/>
            </a:lvl7pPr>
            <a:lvl8pPr indent="-317500" lvl="7" marL="3657600" algn="l">
              <a:lnSpc>
                <a:spcPct val="100000"/>
              </a:lnSpc>
              <a:spcBef>
                <a:spcPts val="2133"/>
              </a:spcBef>
              <a:spcAft>
                <a:spcPts val="0"/>
              </a:spcAft>
              <a:buSzPts val="1400"/>
              <a:buChar char="○"/>
              <a:defRPr/>
            </a:lvl8pPr>
            <a:lvl9pPr indent="-317500" lvl="8" marL="4114800" algn="l">
              <a:lnSpc>
                <a:spcPct val="100000"/>
              </a:lnSpc>
              <a:spcBef>
                <a:spcPts val="2133"/>
              </a:spcBef>
              <a:spcAft>
                <a:spcPts val="2133"/>
              </a:spcAft>
              <a:buSzPts val="1400"/>
              <a:buChar char="■"/>
              <a:defRPr/>
            </a:lvl9pPr>
          </a:lstStyle>
          <a:p/>
        </p:txBody>
      </p:sp>
      <p:sp>
        <p:nvSpPr>
          <p:cNvPr id="28" name="Google Shape;28;p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3F3F3F"/>
              </a:buClr>
              <a:buSzPts val="800"/>
              <a:buFont typeface="Open Sans"/>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9"/>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9"/>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600"/>
              <a:buFont typeface="Open Sans"/>
              <a:buNone/>
              <a:defRPr b="0" sz="3600" cap="none">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60"/>
              </a:spcBef>
              <a:spcAft>
                <a:spcPts val="0"/>
              </a:spcAft>
              <a:buSzPts val="1656"/>
              <a:buNone/>
              <a:defRPr sz="1800" cap="none">
                <a:solidFill>
                  <a:schemeClr val="accent1"/>
                </a:solidFill>
              </a:defRPr>
            </a:lvl1pPr>
            <a:lvl2pPr indent="-228600" lvl="1" marL="914400" algn="l">
              <a:lnSpc>
                <a:spcPct val="120000"/>
              </a:lnSpc>
              <a:spcBef>
                <a:spcPts val="600"/>
              </a:spcBef>
              <a:spcAft>
                <a:spcPts val="0"/>
              </a:spcAft>
              <a:buSzPts val="1656"/>
              <a:buNone/>
              <a:defRPr sz="1800">
                <a:solidFill>
                  <a:srgbClr val="888888"/>
                </a:solidFill>
              </a:defRPr>
            </a:lvl2pPr>
            <a:lvl3pPr indent="-228600" lvl="2" marL="1371600" algn="l">
              <a:lnSpc>
                <a:spcPct val="120000"/>
              </a:lnSpc>
              <a:spcBef>
                <a:spcPts val="600"/>
              </a:spcBef>
              <a:spcAft>
                <a:spcPts val="0"/>
              </a:spcAft>
              <a:buSzPts val="1472"/>
              <a:buNone/>
              <a:defRPr sz="1600">
                <a:solidFill>
                  <a:srgbClr val="888888"/>
                </a:solidFill>
              </a:defRPr>
            </a:lvl3pPr>
            <a:lvl4pPr indent="-228600" lvl="3" marL="1828800" algn="l">
              <a:lnSpc>
                <a:spcPct val="120000"/>
              </a:lnSpc>
              <a:spcBef>
                <a:spcPts val="600"/>
              </a:spcBef>
              <a:spcAft>
                <a:spcPts val="0"/>
              </a:spcAft>
              <a:buSzPts val="1288"/>
              <a:buNone/>
              <a:defRPr sz="1400">
                <a:solidFill>
                  <a:srgbClr val="888888"/>
                </a:solidFill>
              </a:defRPr>
            </a:lvl4pPr>
            <a:lvl5pPr indent="-228600" lvl="4" marL="2286000" algn="l">
              <a:lnSpc>
                <a:spcPct val="12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33" name="Google Shape;33;p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0"/>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9" name="Google Shape;39;p10"/>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0" name="Google Shape;40;p1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3" name="Shape 43"/>
        <p:cNvGrpSpPr/>
        <p:nvPr/>
      </p:nvGrpSpPr>
      <p:grpSpPr>
        <a:xfrm>
          <a:off x="0" y="0"/>
          <a:ext cx="0" cy="0"/>
          <a:chOff x="0" y="0"/>
          <a:chExt cx="0" cy="0"/>
        </a:xfrm>
      </p:grpSpPr>
      <p:sp>
        <p:nvSpPr>
          <p:cNvPr id="44" name="Google Shape;44;p11"/>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1"/>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20000"/>
              </a:lnSpc>
              <a:spcBef>
                <a:spcPts val="400"/>
              </a:spcBef>
              <a:spcAft>
                <a:spcPts val="0"/>
              </a:spcAft>
              <a:buSzPts val="1840"/>
              <a:buNone/>
              <a:defRPr b="0" sz="2000">
                <a:solidFill>
                  <a:srgbClr val="3F3F3F"/>
                </a:solidFill>
              </a:defRPr>
            </a:lvl1pPr>
            <a:lvl2pPr indent="-228600" lvl="1" marL="914400" algn="l">
              <a:lnSpc>
                <a:spcPct val="120000"/>
              </a:lnSpc>
              <a:spcBef>
                <a:spcPts val="600"/>
              </a:spcBef>
              <a:spcAft>
                <a:spcPts val="0"/>
              </a:spcAft>
              <a:buSzPts val="1840"/>
              <a:buNone/>
              <a:defRPr b="1" sz="2000"/>
            </a:lvl2pPr>
            <a:lvl3pPr indent="-228600" lvl="2" marL="1371600" algn="l">
              <a:lnSpc>
                <a:spcPct val="120000"/>
              </a:lnSpc>
              <a:spcBef>
                <a:spcPts val="600"/>
              </a:spcBef>
              <a:spcAft>
                <a:spcPts val="0"/>
              </a:spcAft>
              <a:buSzPts val="1656"/>
              <a:buNone/>
              <a:defRPr b="1" sz="1800"/>
            </a:lvl3pPr>
            <a:lvl4pPr indent="-228600" lvl="3" marL="1828800" algn="l">
              <a:lnSpc>
                <a:spcPct val="120000"/>
              </a:lnSpc>
              <a:spcBef>
                <a:spcPts val="600"/>
              </a:spcBef>
              <a:spcAft>
                <a:spcPts val="0"/>
              </a:spcAft>
              <a:buSzPts val="1472"/>
              <a:buNone/>
              <a:defRPr b="1" sz="1600"/>
            </a:lvl4pPr>
            <a:lvl5pPr indent="-228600" lvl="4" marL="2286000" algn="l">
              <a:lnSpc>
                <a:spcPct val="12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46" name="Google Shape;46;p11"/>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7" name="Google Shape;47;p11"/>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lnSpc>
                <a:spcPct val="120000"/>
              </a:lnSpc>
              <a:spcBef>
                <a:spcPts val="600"/>
              </a:spcBef>
              <a:spcAft>
                <a:spcPts val="0"/>
              </a:spcAft>
              <a:buSzPts val="1840"/>
              <a:buNone/>
              <a:defRPr b="1" sz="2000"/>
            </a:lvl2pPr>
            <a:lvl3pPr indent="-228600" lvl="2" marL="1371600" algn="l">
              <a:lnSpc>
                <a:spcPct val="120000"/>
              </a:lnSpc>
              <a:spcBef>
                <a:spcPts val="600"/>
              </a:spcBef>
              <a:spcAft>
                <a:spcPts val="0"/>
              </a:spcAft>
              <a:buSzPts val="1656"/>
              <a:buNone/>
              <a:defRPr b="1" sz="1800"/>
            </a:lvl3pPr>
            <a:lvl4pPr indent="-228600" lvl="3" marL="1828800" algn="l">
              <a:lnSpc>
                <a:spcPct val="120000"/>
              </a:lnSpc>
              <a:spcBef>
                <a:spcPts val="600"/>
              </a:spcBef>
              <a:spcAft>
                <a:spcPts val="0"/>
              </a:spcAft>
              <a:buSzPts val="1472"/>
              <a:buNone/>
              <a:defRPr b="1" sz="1600"/>
            </a:lvl4pPr>
            <a:lvl5pPr indent="-228600" lvl="4" marL="2286000" algn="l">
              <a:lnSpc>
                <a:spcPct val="12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48" name="Google Shape;48;p11"/>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20000"/>
              </a:lnSpc>
              <a:spcBef>
                <a:spcPts val="360"/>
              </a:spcBef>
              <a:spcAft>
                <a:spcPts val="0"/>
              </a:spcAft>
              <a:buSzPts val="1656"/>
              <a:buChar char="◼"/>
              <a:defRPr/>
            </a:lvl1pPr>
            <a:lvl2pPr indent="-333756" lvl="1" marL="914400" algn="l">
              <a:lnSpc>
                <a:spcPct val="120000"/>
              </a:lnSpc>
              <a:spcBef>
                <a:spcPts val="600"/>
              </a:spcBef>
              <a:spcAft>
                <a:spcPts val="0"/>
              </a:spcAft>
              <a:buSzPts val="1656"/>
              <a:buChar char="◼"/>
              <a:defRPr/>
            </a:lvl2pPr>
            <a:lvl3pPr indent="-333756" lvl="2" marL="1371600" algn="l">
              <a:lnSpc>
                <a:spcPct val="120000"/>
              </a:lnSpc>
              <a:spcBef>
                <a:spcPts val="600"/>
              </a:spcBef>
              <a:spcAft>
                <a:spcPts val="0"/>
              </a:spcAft>
              <a:buSzPts val="1656"/>
              <a:buChar char="◼"/>
              <a:defRPr/>
            </a:lvl3pPr>
            <a:lvl4pPr indent="-333756" lvl="3" marL="1828800" algn="l">
              <a:lnSpc>
                <a:spcPct val="120000"/>
              </a:lnSpc>
              <a:spcBef>
                <a:spcPts val="600"/>
              </a:spcBef>
              <a:spcAft>
                <a:spcPts val="0"/>
              </a:spcAft>
              <a:buSzPts val="1656"/>
              <a:buChar char="◼"/>
              <a:defRPr/>
            </a:lvl4pPr>
            <a:lvl5pPr indent="-333756" lvl="4" marL="2286000" algn="l">
              <a:lnSpc>
                <a:spcPct val="12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9" name="Google Shape;49;p1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2"/>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2"/>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3"/>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14"/>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4"/>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400"/>
              <a:buFont typeface="Open Sans"/>
              <a:buNone/>
              <a:defRPr b="0"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20000"/>
              </a:lnSpc>
              <a:spcBef>
                <a:spcPts val="400"/>
              </a:spcBef>
              <a:spcAft>
                <a:spcPts val="0"/>
              </a:spcAft>
              <a:buSzPts val="1840"/>
              <a:buChar char="◼"/>
              <a:defRPr sz="2000">
                <a:solidFill>
                  <a:schemeClr val="dk2"/>
                </a:solidFill>
              </a:defRPr>
            </a:lvl1pPr>
            <a:lvl2pPr indent="-333756" lvl="1" marL="914400" algn="l">
              <a:lnSpc>
                <a:spcPct val="120000"/>
              </a:lnSpc>
              <a:spcBef>
                <a:spcPts val="600"/>
              </a:spcBef>
              <a:spcAft>
                <a:spcPts val="0"/>
              </a:spcAft>
              <a:buSzPts val="1656"/>
              <a:buChar char="◼"/>
              <a:defRPr sz="1800">
                <a:solidFill>
                  <a:schemeClr val="dk2"/>
                </a:solidFill>
              </a:defRPr>
            </a:lvl2pPr>
            <a:lvl3pPr indent="-322072" lvl="2" marL="1371600" algn="l">
              <a:lnSpc>
                <a:spcPct val="120000"/>
              </a:lnSpc>
              <a:spcBef>
                <a:spcPts val="600"/>
              </a:spcBef>
              <a:spcAft>
                <a:spcPts val="0"/>
              </a:spcAft>
              <a:buSzPts val="1472"/>
              <a:buChar char="◼"/>
              <a:defRPr sz="1600">
                <a:solidFill>
                  <a:schemeClr val="dk2"/>
                </a:solidFill>
              </a:defRPr>
            </a:lvl3pPr>
            <a:lvl4pPr indent="-310388" lvl="3" marL="1828800" algn="l">
              <a:lnSpc>
                <a:spcPct val="120000"/>
              </a:lnSpc>
              <a:spcBef>
                <a:spcPts val="600"/>
              </a:spcBef>
              <a:spcAft>
                <a:spcPts val="0"/>
              </a:spcAft>
              <a:buSzPts val="1288"/>
              <a:buChar char="◼"/>
              <a:defRPr sz="1400">
                <a:solidFill>
                  <a:schemeClr val="dk2"/>
                </a:solidFill>
              </a:defRPr>
            </a:lvl4pPr>
            <a:lvl5pPr indent="-310388" lvl="4" marL="2286000" algn="l">
              <a:lnSpc>
                <a:spcPct val="12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65" name="Google Shape;65;p14"/>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20"/>
              </a:spcBef>
              <a:spcAft>
                <a:spcPts val="0"/>
              </a:spcAft>
              <a:buSzPts val="1472"/>
              <a:buNone/>
              <a:defRPr sz="1600">
                <a:solidFill>
                  <a:srgbClr val="FFFFFF"/>
                </a:solidFill>
              </a:defRPr>
            </a:lvl1pPr>
            <a:lvl2pPr indent="-228600" lvl="1" marL="914400" algn="l">
              <a:lnSpc>
                <a:spcPct val="120000"/>
              </a:lnSpc>
              <a:spcBef>
                <a:spcPts val="600"/>
              </a:spcBef>
              <a:spcAft>
                <a:spcPts val="0"/>
              </a:spcAft>
              <a:buSzPts val="1012"/>
              <a:buNone/>
              <a:defRPr sz="1100"/>
            </a:lvl2pPr>
            <a:lvl3pPr indent="-228600" lvl="2" marL="1371600" algn="l">
              <a:lnSpc>
                <a:spcPct val="120000"/>
              </a:lnSpc>
              <a:spcBef>
                <a:spcPts val="600"/>
              </a:spcBef>
              <a:spcAft>
                <a:spcPts val="0"/>
              </a:spcAft>
              <a:buSzPts val="920"/>
              <a:buNone/>
              <a:defRPr sz="1000"/>
            </a:lvl3pPr>
            <a:lvl4pPr indent="-228600" lvl="3" marL="1828800" algn="l">
              <a:lnSpc>
                <a:spcPct val="120000"/>
              </a:lnSpc>
              <a:spcBef>
                <a:spcPts val="600"/>
              </a:spcBef>
              <a:spcAft>
                <a:spcPts val="0"/>
              </a:spcAft>
              <a:buSzPts val="828"/>
              <a:buNone/>
              <a:defRPr sz="900"/>
            </a:lvl4pPr>
            <a:lvl5pPr indent="-228600" lvl="4" marL="2286000" algn="l">
              <a:lnSpc>
                <a:spcPct val="12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66" name="Google Shape;66;p14"/>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5"/>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2400"/>
              <a:buFont typeface="Open Sans"/>
              <a:buNone/>
              <a:defRPr b="0" sz="24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p:nvPr>
            <p:ph idx="2" type="pic"/>
          </p:nvPr>
        </p:nvSpPr>
        <p:spPr>
          <a:xfrm>
            <a:off x="447817" y="641350"/>
            <a:ext cx="11290859" cy="3651249"/>
          </a:xfrm>
          <a:prstGeom prst="rect">
            <a:avLst/>
          </a:prstGeom>
          <a:noFill/>
          <a:ln>
            <a:noFill/>
          </a:ln>
        </p:spPr>
      </p:sp>
      <p:sp>
        <p:nvSpPr>
          <p:cNvPr id="72" name="Google Shape;72;p15"/>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320"/>
              </a:spcBef>
              <a:spcAft>
                <a:spcPts val="0"/>
              </a:spcAft>
              <a:buSzPts val="1472"/>
              <a:buNone/>
              <a:defRPr sz="1600"/>
            </a:lvl1pPr>
            <a:lvl2pPr indent="-228600" lvl="1" marL="914400" algn="l">
              <a:lnSpc>
                <a:spcPct val="120000"/>
              </a:lnSpc>
              <a:spcBef>
                <a:spcPts val="600"/>
              </a:spcBef>
              <a:spcAft>
                <a:spcPts val="0"/>
              </a:spcAft>
              <a:buSzPts val="1104"/>
              <a:buNone/>
              <a:defRPr sz="1200"/>
            </a:lvl2pPr>
            <a:lvl3pPr indent="-228600" lvl="2" marL="1371600" algn="l">
              <a:lnSpc>
                <a:spcPct val="120000"/>
              </a:lnSpc>
              <a:spcBef>
                <a:spcPts val="600"/>
              </a:spcBef>
              <a:spcAft>
                <a:spcPts val="0"/>
              </a:spcAft>
              <a:buSzPts val="920"/>
              <a:buNone/>
              <a:defRPr sz="1000"/>
            </a:lvl3pPr>
            <a:lvl4pPr indent="-228600" lvl="3" marL="1828800" algn="l">
              <a:lnSpc>
                <a:spcPct val="120000"/>
              </a:lnSpc>
              <a:spcBef>
                <a:spcPts val="600"/>
              </a:spcBef>
              <a:spcAft>
                <a:spcPts val="0"/>
              </a:spcAft>
              <a:buSzPts val="828"/>
              <a:buNone/>
              <a:defRPr sz="900"/>
            </a:lvl4pPr>
            <a:lvl5pPr indent="-228600" lvl="4" marL="2286000" algn="l">
              <a:lnSpc>
                <a:spcPct val="12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73" name="Google Shape;73;p1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400"/>
              <a:buFont typeface="Open Sans"/>
              <a:buNone/>
              <a:defRPr b="0" i="0" sz="4400" u="none" cap="none" strike="noStrike">
                <a:solidFill>
                  <a:srgbClr val="3F3F3F"/>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16230" lvl="0" marL="457200" marR="0" rtl="0" algn="l">
              <a:lnSpc>
                <a:spcPct val="120000"/>
              </a:lnSpc>
              <a:spcBef>
                <a:spcPts val="300"/>
              </a:spcBef>
              <a:spcAft>
                <a:spcPts val="0"/>
              </a:spcAft>
              <a:buClr>
                <a:schemeClr val="accent1"/>
              </a:buClr>
              <a:buSzPts val="1380"/>
              <a:buFont typeface="Noto Sans Symbols"/>
              <a:buChar char="◼"/>
              <a:defRPr b="0" i="0" sz="1500" u="none" cap="none" strike="noStrike">
                <a:solidFill>
                  <a:srgbClr val="3F3F3F"/>
                </a:solidFill>
                <a:latin typeface="Open Sans"/>
                <a:ea typeface="Open Sans"/>
                <a:cs typeface="Open Sans"/>
                <a:sym typeface="Open Sans"/>
              </a:defRPr>
            </a:lvl1pPr>
            <a:lvl2pPr indent="-304546" lvl="1" marL="914400" marR="0" rtl="0" algn="l">
              <a:lnSpc>
                <a:spcPct val="120000"/>
              </a:lnSpc>
              <a:spcBef>
                <a:spcPts val="600"/>
              </a:spcBef>
              <a:spcAft>
                <a:spcPts val="0"/>
              </a:spcAft>
              <a:buClr>
                <a:schemeClr val="accent1"/>
              </a:buClr>
              <a:buSzPts val="1196"/>
              <a:buFont typeface="Noto Sans Symbols"/>
              <a:buChar char="◼"/>
              <a:defRPr b="0" i="0" sz="1300" u="none" cap="none" strike="noStrike">
                <a:solidFill>
                  <a:srgbClr val="3F3F3F"/>
                </a:solidFill>
                <a:latin typeface="Open Sans"/>
                <a:ea typeface="Open Sans"/>
                <a:cs typeface="Open Sans"/>
                <a:sym typeface="Open Sans"/>
              </a:defRPr>
            </a:lvl2pPr>
            <a:lvl3pPr indent="-298703" lvl="2" marL="1371600" marR="0" rtl="0" algn="l">
              <a:lnSpc>
                <a:spcPct val="120000"/>
              </a:lnSpc>
              <a:spcBef>
                <a:spcPts val="600"/>
              </a:spcBef>
              <a:spcAft>
                <a:spcPts val="0"/>
              </a:spcAft>
              <a:buClr>
                <a:schemeClr val="accent1"/>
              </a:buClr>
              <a:buSzPts val="1104"/>
              <a:buFont typeface="Noto Sans Symbols"/>
              <a:buChar char="◼"/>
              <a:defRPr b="0" i="0" sz="1200" u="none" cap="none" strike="noStrike">
                <a:solidFill>
                  <a:srgbClr val="3F3F3F"/>
                </a:solidFill>
                <a:latin typeface="Open Sans"/>
                <a:ea typeface="Open Sans"/>
                <a:cs typeface="Open Sans"/>
                <a:sym typeface="Open Sans"/>
              </a:defRPr>
            </a:lvl3pPr>
            <a:lvl4pPr indent="-292861" lvl="3" marL="18288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Open Sans"/>
                <a:ea typeface="Open Sans"/>
                <a:cs typeface="Open Sans"/>
                <a:sym typeface="Open Sans"/>
              </a:defRPr>
            </a:lvl4pPr>
            <a:lvl5pPr indent="-292861" lvl="4" marL="2286000" marR="0" rtl="0" algn="l">
              <a:lnSpc>
                <a:spcPct val="120000"/>
              </a:lnSpc>
              <a:spcBef>
                <a:spcPts val="600"/>
              </a:spcBef>
              <a:spcAft>
                <a:spcPts val="0"/>
              </a:spcAft>
              <a:buClr>
                <a:schemeClr val="accent1"/>
              </a:buClr>
              <a:buSzPts val="1012"/>
              <a:buFont typeface="Noto Sans Symbols"/>
              <a:buChar char="◼"/>
              <a:defRPr b="0" i="0" sz="1100" u="none" cap="none" strike="noStrike">
                <a:solidFill>
                  <a:srgbClr val="3F3F3F"/>
                </a:solidFill>
                <a:latin typeface="Open Sans"/>
                <a:ea typeface="Open Sans"/>
                <a:cs typeface="Open Sans"/>
                <a:sym typeface="Open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Open Sans"/>
                <a:ea typeface="Open Sans"/>
                <a:cs typeface="Open Sans"/>
                <a:sym typeface="Open Sans"/>
              </a:defRPr>
            </a:lvl9pPr>
          </a:lstStyle>
          <a:p/>
        </p:txBody>
      </p:sp>
      <p:sp>
        <p:nvSpPr>
          <p:cNvPr id="12" name="Google Shape;12;p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3F3F3F"/>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13" name="Google Shape;13;p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3F3F3F"/>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9pPr>
          </a:lstStyle>
          <a:p/>
        </p:txBody>
      </p:sp>
      <p:sp>
        <p:nvSpPr>
          <p:cNvPr id="14" name="Google Shape;14;p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3F3F3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drive.google.com/file/d/1rTGg_Iz9lcxR0zxAX-S7Hhsqv4NqjKp3/view?usp=sharing" TargetMode="External"/><Relationship Id="rId5"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wellbeing.umich.edu/about/continuum-of-care/" TargetMode="External"/><Relationship Id="rId5" Type="http://schemas.openxmlformats.org/officeDocument/2006/relationships/hyperlink" Target="https://sustainable.stanford.edu/take-action/fellowships" TargetMode="External"/><Relationship Id="rId6"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descr="A green umbrella&#10;&#10;Description automatically generated" id="97" name="Google Shape;97;p1"/>
          <p:cNvPicPr preferRelativeResize="0"/>
          <p:nvPr/>
        </p:nvPicPr>
        <p:blipFill rotWithShape="1">
          <a:blip r:embed="rId3">
            <a:alphaModFix/>
          </a:blip>
          <a:srcRect b="6887" l="0" r="9091" t="16502"/>
          <a:stretch/>
        </p:blipFill>
        <p:spPr>
          <a:xfrm>
            <a:off x="20" y="10"/>
            <a:ext cx="12191980" cy="6857990"/>
          </a:xfrm>
          <a:prstGeom prst="rect">
            <a:avLst/>
          </a:prstGeom>
          <a:noFill/>
          <a:ln>
            <a:noFill/>
          </a:ln>
        </p:spPr>
      </p:pic>
      <p:sp>
        <p:nvSpPr>
          <p:cNvPr id="98" name="Google Shape;98;p1"/>
          <p:cNvSpPr/>
          <p:nvPr/>
        </p:nvSpPr>
        <p:spPr>
          <a:xfrm>
            <a:off x="3" y="0"/>
            <a:ext cx="9339206" cy="6858000"/>
          </a:xfrm>
          <a:prstGeom prst="rect">
            <a:avLst/>
          </a:prstGeom>
          <a:gradFill>
            <a:gsLst>
              <a:gs pos="0">
                <a:srgbClr val="000000">
                  <a:alpha val="0"/>
                </a:srgbClr>
              </a:gs>
              <a:gs pos="33000">
                <a:srgbClr val="000000">
                  <a:alpha val="20000"/>
                </a:srgbClr>
              </a:gs>
              <a:gs pos="58000">
                <a:srgbClr val="000000">
                  <a:alpha val="29411"/>
                </a:srgbClr>
              </a:gs>
              <a:gs pos="100000">
                <a:srgbClr val="000000">
                  <a:alpha val="29411"/>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99" name="Google Shape;99;p1"/>
          <p:cNvSpPr txBox="1"/>
          <p:nvPr>
            <p:ph type="ctrTitle"/>
          </p:nvPr>
        </p:nvSpPr>
        <p:spPr>
          <a:xfrm>
            <a:off x="-54078" y="2573594"/>
            <a:ext cx="12246077" cy="1350987"/>
          </a:xfrm>
          <a:prstGeom prst="rect">
            <a:avLst/>
          </a:prstGeom>
          <a:solidFill>
            <a:srgbClr val="D8D8D8"/>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8800"/>
              <a:buFont typeface="Century Gothic"/>
              <a:buNone/>
            </a:pPr>
            <a:r>
              <a:rPr lang="en" sz="7900">
                <a:latin typeface="Century Gothic"/>
                <a:ea typeface="Century Gothic"/>
                <a:cs typeface="Century Gothic"/>
                <a:sym typeface="Century Gothic"/>
              </a:rPr>
              <a:t>Associate Deans Group</a:t>
            </a:r>
            <a:endParaRPr sz="5100">
              <a:solidFill>
                <a:schemeClr val="lt1"/>
              </a:solidFill>
              <a:latin typeface="Century Gothic"/>
              <a:ea typeface="Century Gothic"/>
              <a:cs typeface="Century Gothic"/>
              <a:sym typeface="Century Gothic"/>
            </a:endParaRPr>
          </a:p>
        </p:txBody>
      </p:sp>
      <p:sp>
        <p:nvSpPr>
          <p:cNvPr id="100" name="Google Shape;100;p1"/>
          <p:cNvSpPr txBox="1"/>
          <p:nvPr>
            <p:ph idx="1" type="subTitle"/>
          </p:nvPr>
        </p:nvSpPr>
        <p:spPr>
          <a:xfrm>
            <a:off x="6087424" y="3924586"/>
            <a:ext cx="12246000" cy="565800"/>
          </a:xfrm>
          <a:prstGeom prst="rect">
            <a:avLst/>
          </a:prstGeom>
          <a:solidFill>
            <a:srgbClr val="EDECE4"/>
          </a:solid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SzPts val="2576"/>
              <a:buNone/>
            </a:pPr>
            <a:r>
              <a:rPr lang="en" sz="2800">
                <a:solidFill>
                  <a:schemeClr val="dk1"/>
                </a:solidFill>
                <a:latin typeface="Century Gothic"/>
                <a:ea typeface="Century Gothic"/>
                <a:cs typeface="Century Gothic"/>
                <a:sym typeface="Century Gothic"/>
              </a:rPr>
              <a:t>     April 14, 2023</a:t>
            </a:r>
            <a:endParaRPr sz="2800">
              <a:solidFill>
                <a:schemeClr val="dk1"/>
              </a:solidFill>
              <a:latin typeface="Century Gothic"/>
              <a:ea typeface="Century Gothic"/>
              <a:cs typeface="Century Gothic"/>
              <a:sym typeface="Century Gothic"/>
            </a:endParaRPr>
          </a:p>
        </p:txBody>
      </p:sp>
      <p:sp>
        <p:nvSpPr>
          <p:cNvPr id="101" name="Google Shape;101;p1"/>
          <p:cNvSpPr txBox="1"/>
          <p:nvPr/>
        </p:nvSpPr>
        <p:spPr>
          <a:xfrm>
            <a:off x="9504450" y="6470875"/>
            <a:ext cx="2687400" cy="387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Slide design by Michaela Zint</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rgbClr val="3F3F3F"/>
              </a:buClr>
              <a:buSzPct val="70707"/>
              <a:buFont typeface="Open Sans"/>
              <a:buNone/>
            </a:pPr>
            <a:r>
              <a:t/>
            </a:r>
            <a:endParaRPr/>
          </a:p>
        </p:txBody>
      </p:sp>
      <p:sp>
        <p:nvSpPr>
          <p:cNvPr id="188" name="Google Shape;188;p24"/>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20000"/>
              </a:lnSpc>
              <a:spcBef>
                <a:spcPts val="0"/>
              </a:spcBef>
              <a:spcAft>
                <a:spcPts val="1600"/>
              </a:spcAft>
              <a:buSzPts val="1800"/>
              <a:buNone/>
            </a:pPr>
            <a:r>
              <a:t/>
            </a:r>
            <a:endParaRPr/>
          </a:p>
        </p:txBody>
      </p:sp>
      <p:pic>
        <p:nvPicPr>
          <p:cNvPr id="189" name="Google Shape;189;p24"/>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90" name="Google Shape;190;p24"/>
          <p:cNvGraphicFramePr/>
          <p:nvPr/>
        </p:nvGraphicFramePr>
        <p:xfrm>
          <a:off x="1022500" y="1638233"/>
          <a:ext cx="3000000" cy="3000000"/>
        </p:xfrm>
        <a:graphic>
          <a:graphicData uri="http://schemas.openxmlformats.org/drawingml/2006/table">
            <a:tbl>
              <a:tblPr>
                <a:noFill/>
                <a:tableStyleId>{9A79B614-9F28-4B93-BD13-EF6DAA39CD57}</a:tableStyleId>
              </a:tblPr>
              <a:tblGrid>
                <a:gridCol w="2424725"/>
                <a:gridCol w="5790925"/>
              </a:tblGrid>
              <a:tr h="772125">
                <a:tc>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latin typeface="Oswald"/>
                          <a:ea typeface="Oswald"/>
                          <a:cs typeface="Oswald"/>
                          <a:sym typeface="Oswald"/>
                        </a:rPr>
                        <a:t>Traditional Student Success Outcome</a:t>
                      </a:r>
                      <a:endParaRPr b="1" sz="1600" u="none" cap="none" strike="noStrike">
                        <a:latin typeface="Oswald"/>
                        <a:ea typeface="Oswald"/>
                        <a:cs typeface="Oswald"/>
                        <a:sym typeface="Oswal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lnT cap="flat" cmpd="sng" w="28575">
                      <a:solidFill>
                        <a:srgbClr val="054575"/>
                      </a:solidFill>
                      <a:prstDash val="solid"/>
                      <a:round/>
                      <a:headEnd len="sm" w="sm" type="none"/>
                      <a:tailEnd len="sm" w="sm" type="none"/>
                    </a:lnT>
                    <a:lnB cap="flat" cmpd="sng" w="28575">
                      <a:solidFill>
                        <a:srgbClr val="05457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lang="en" sz="1600" u="none" cap="none" strike="noStrike">
                          <a:latin typeface="Oswald"/>
                          <a:ea typeface="Oswald"/>
                          <a:cs typeface="Oswald"/>
                          <a:sym typeface="Oswald"/>
                        </a:rPr>
                        <a:t>Outcome Advanced by Climate Education</a:t>
                      </a:r>
                      <a:endParaRPr b="1" sz="1600" u="none" cap="none" strike="noStrike">
                        <a:latin typeface="Oswald"/>
                        <a:ea typeface="Oswald"/>
                        <a:cs typeface="Oswald"/>
                        <a:sym typeface="Oswal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lnT cap="flat" cmpd="sng" w="28575">
                      <a:solidFill>
                        <a:srgbClr val="054575"/>
                      </a:solidFill>
                      <a:prstDash val="solid"/>
                      <a:round/>
                      <a:headEnd len="sm" w="sm" type="none"/>
                      <a:tailEnd len="sm" w="sm" type="none"/>
                    </a:lnT>
                    <a:lnB cap="flat" cmpd="sng" w="28575">
                      <a:solidFill>
                        <a:srgbClr val="054575"/>
                      </a:solidFill>
                      <a:prstDash val="solid"/>
                      <a:round/>
                      <a:headEnd len="sm" w="sm" type="none"/>
                      <a:tailEnd len="sm" w="sm" type="none"/>
                    </a:lnB>
                  </a:tcPr>
                </a:tc>
              </a:tr>
              <a:tr h="69085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Retention, </a:t>
                      </a:r>
                      <a:r>
                        <a:rPr lang="en" sz="1500" u="none" cap="none" strike="noStrike">
                          <a:solidFill>
                            <a:schemeClr val="dk1"/>
                          </a:solidFill>
                          <a:latin typeface="Quicksand"/>
                          <a:ea typeface="Quicksand"/>
                          <a:cs typeface="Quicksand"/>
                          <a:sym typeface="Quicksand"/>
                        </a:rPr>
                        <a:t>Persistence, &amp; Graduation Rates</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lnT cap="flat" cmpd="sng" w="28575">
                      <a:solidFill>
                        <a:srgbClr val="054575"/>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Build community and passion around addressing climate change which can lead to sense of belonging</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lnT cap="flat" cmpd="sng" w="28575">
                      <a:solidFill>
                        <a:srgbClr val="054575"/>
                      </a:solidFill>
                      <a:prstDash val="solid"/>
                      <a:round/>
                      <a:headEnd len="sm" w="sm" type="none"/>
                      <a:tailEnd len="sm" w="sm" type="none"/>
                    </a:lnT>
                  </a:tcPr>
                </a:tc>
              </a:tr>
              <a:tr h="53617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Moral development</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Foster empathy for those experiences climate injustice</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solidFill>
                      <a:schemeClr val="lt1"/>
                    </a:solidFill>
                  </a:tcPr>
                </a:tc>
              </a:tr>
              <a:tr h="69085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Cognitive and intellectual development</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Enable students think critically about how to solve wicked problems associated with the climate crisis</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tcPr>
                </a:tc>
              </a:tr>
              <a:tr h="69085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Career and Economic Impacts of College</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Prepare students in all disciplines for climate leadership within their careers</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tcPr>
                </a:tc>
              </a:tr>
              <a:tr h="91437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Quality of Life</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lnB cap="flat" cmpd="sng" w="28575">
                      <a:solidFill>
                        <a:srgbClr val="05457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Quicksand"/>
                          <a:ea typeface="Quicksand"/>
                          <a:cs typeface="Quicksand"/>
                          <a:sym typeface="Quicksand"/>
                        </a:rPr>
                        <a:t>Cultivate hands-on climate education that results in skills related to: adaptation/resilience, collaboration, community engagement, personal development, etc.</a:t>
                      </a:r>
                      <a:endParaRPr sz="1500" u="none" cap="none" strike="noStrike">
                        <a:latin typeface="Quicksand"/>
                        <a:ea typeface="Quicksand"/>
                        <a:cs typeface="Quicksand"/>
                        <a:sym typeface="Quicksand"/>
                      </a:endParaRPr>
                    </a:p>
                  </a:txBody>
                  <a:tcPr marT="121900" marB="121900" marR="121900" marL="121900">
                    <a:lnL cap="flat" cmpd="sng" w="28575">
                      <a:solidFill>
                        <a:srgbClr val="054575"/>
                      </a:solidFill>
                      <a:prstDash val="solid"/>
                      <a:round/>
                      <a:headEnd len="sm" w="sm" type="none"/>
                      <a:tailEnd len="sm" w="sm" type="none"/>
                    </a:lnL>
                    <a:lnR cap="flat" cmpd="sng" w="28575">
                      <a:solidFill>
                        <a:srgbClr val="054575"/>
                      </a:solidFill>
                      <a:prstDash val="solid"/>
                      <a:round/>
                      <a:headEnd len="sm" w="sm" type="none"/>
                      <a:tailEnd len="sm" w="sm" type="none"/>
                    </a:lnR>
                    <a:lnB cap="flat" cmpd="sng" w="28575">
                      <a:solidFill>
                        <a:srgbClr val="054575"/>
                      </a:solidFill>
                      <a:prstDash val="solid"/>
                      <a:round/>
                      <a:headEnd len="sm" w="sm" type="none"/>
                      <a:tailEnd len="sm" w="sm" type="none"/>
                    </a:lnB>
                    <a:solidFill>
                      <a:schemeClr val="lt1"/>
                    </a:solidFill>
                  </a:tcPr>
                </a:tc>
              </a:tr>
            </a:tbl>
          </a:graphicData>
        </a:graphic>
      </p:graphicFrame>
      <p:cxnSp>
        <p:nvCxnSpPr>
          <p:cNvPr id="191" name="Google Shape;191;p24"/>
          <p:cNvCxnSpPr>
            <a:endCxn id="192" idx="0"/>
          </p:cNvCxnSpPr>
          <p:nvPr/>
        </p:nvCxnSpPr>
        <p:spPr>
          <a:xfrm>
            <a:off x="9308867" y="1638134"/>
            <a:ext cx="1275300" cy="1454700"/>
          </a:xfrm>
          <a:prstGeom prst="straightConnector1">
            <a:avLst/>
          </a:prstGeom>
          <a:noFill/>
          <a:ln cap="flat" cmpd="sng" w="9525">
            <a:solidFill>
              <a:schemeClr val="dk2"/>
            </a:solidFill>
            <a:prstDash val="solid"/>
            <a:round/>
            <a:headEnd len="sm" w="sm" type="none"/>
            <a:tailEnd len="sm" w="sm" type="none"/>
          </a:ln>
        </p:spPr>
      </p:cxnSp>
      <p:cxnSp>
        <p:nvCxnSpPr>
          <p:cNvPr id="193" name="Google Shape;193;p24"/>
          <p:cNvCxnSpPr/>
          <p:nvPr/>
        </p:nvCxnSpPr>
        <p:spPr>
          <a:xfrm flipH="1" rot="10800000">
            <a:off x="9341300" y="5145333"/>
            <a:ext cx="1414800" cy="759200"/>
          </a:xfrm>
          <a:prstGeom prst="straightConnector1">
            <a:avLst/>
          </a:prstGeom>
          <a:noFill/>
          <a:ln cap="flat" cmpd="sng" w="9525">
            <a:solidFill>
              <a:schemeClr val="dk2"/>
            </a:solidFill>
            <a:prstDash val="solid"/>
            <a:round/>
            <a:headEnd len="sm" w="sm" type="none"/>
            <a:tailEnd len="sm" w="sm" type="none"/>
          </a:ln>
        </p:spPr>
      </p:cxnSp>
      <p:sp>
        <p:nvSpPr>
          <p:cNvPr id="192" name="Google Shape;192;p24"/>
          <p:cNvSpPr txBox="1"/>
          <p:nvPr/>
        </p:nvSpPr>
        <p:spPr>
          <a:xfrm>
            <a:off x="9599967" y="3092834"/>
            <a:ext cx="1968400" cy="182655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1467" u="none" cap="none" strike="noStrike">
                <a:solidFill>
                  <a:srgbClr val="000000"/>
                </a:solidFill>
                <a:latin typeface="Quicksand"/>
                <a:ea typeface="Quicksand"/>
                <a:cs typeface="Quicksand"/>
                <a:sym typeface="Quicksand"/>
              </a:rPr>
              <a:t>Can be achieved through professional development, integrating climate education across curriculum, &amp; living learning labs</a:t>
            </a:r>
            <a:endParaRPr b="0" i="0" sz="1467" u="none" cap="none" strike="noStrike">
              <a:solidFill>
                <a:srgbClr val="000000"/>
              </a:solidFill>
              <a:latin typeface="Quicksand"/>
              <a:ea typeface="Quicksand"/>
              <a:cs typeface="Quicksand"/>
              <a:sym typeface="Quicksand"/>
            </a:endParaRPr>
          </a:p>
        </p:txBody>
      </p:sp>
      <p:sp>
        <p:nvSpPr>
          <p:cNvPr id="194" name="Google Shape;194;p24"/>
          <p:cNvSpPr txBox="1"/>
          <p:nvPr/>
        </p:nvSpPr>
        <p:spPr>
          <a:xfrm>
            <a:off x="920899" y="862568"/>
            <a:ext cx="10436911" cy="738623"/>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3200" u="none" cap="none" strike="noStrike">
                <a:solidFill>
                  <a:schemeClr val="dk1"/>
                </a:solidFill>
                <a:latin typeface="Oswald"/>
                <a:ea typeface="Oswald"/>
                <a:cs typeface="Oswald"/>
                <a:sym typeface="Oswald"/>
              </a:rPr>
              <a:t>Group 4: Deploy Climate Education for Student Success</a:t>
            </a:r>
            <a:endParaRPr b="0" i="0" sz="3200" u="none" cap="none" strike="noStrike">
              <a:solidFill>
                <a:schemeClr val="dk1"/>
              </a:solidFill>
              <a:latin typeface="Oswald"/>
              <a:ea typeface="Oswald"/>
              <a:cs typeface="Oswald"/>
              <a:sym typeface="Oswald"/>
            </a:endParaRPr>
          </a:p>
        </p:txBody>
      </p:sp>
      <p:sp>
        <p:nvSpPr>
          <p:cNvPr id="195" name="Google Shape;195;p24"/>
          <p:cNvSpPr txBox="1"/>
          <p:nvPr/>
        </p:nvSpPr>
        <p:spPr>
          <a:xfrm>
            <a:off x="11676400" y="6269400"/>
            <a:ext cx="2736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 sz="1867" u="none" cap="none" strike="noStrike">
                <a:solidFill>
                  <a:schemeClr val="dk1"/>
                </a:solidFill>
                <a:uFill>
                  <a:noFill/>
                </a:uFill>
                <a:latin typeface="Arial"/>
                <a:ea typeface="Arial"/>
                <a:cs typeface="Arial"/>
                <a:sym typeface="Arial"/>
                <a:hlinkClick action="ppaction://hlinksldjump" r:id="rId4">
                  <a:extLst>
                    <a:ext uri="{A12FA001-AC4F-418D-AE19-62706E023703}">
                      <ahyp:hlinkClr val="tx"/>
                    </a:ext>
                  </a:extLst>
                </a:hlinkClick>
              </a:rPr>
              <a:t>✣</a:t>
            </a:r>
            <a:endParaRPr b="1" i="0" sz="1867"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Download Transparent Triangle Gold - Gold Line Clip Art PNG Image ..." id="200" name="Google Shape;200;p25"/>
          <p:cNvPicPr preferRelativeResize="0"/>
          <p:nvPr/>
        </p:nvPicPr>
        <p:blipFill rotWithShape="1">
          <a:blip r:embed="rId3">
            <a:alphaModFix/>
          </a:blip>
          <a:srcRect b="0" l="0" r="0" t="0"/>
          <a:stretch/>
        </p:blipFill>
        <p:spPr>
          <a:xfrm flipH="1">
            <a:off x="11210415" y="179632"/>
            <a:ext cx="929399" cy="763598"/>
          </a:xfrm>
          <a:prstGeom prst="rect">
            <a:avLst/>
          </a:prstGeom>
          <a:noFill/>
          <a:ln>
            <a:noFill/>
          </a:ln>
        </p:spPr>
      </p:pic>
      <p:sp>
        <p:nvSpPr>
          <p:cNvPr id="201" name="Google Shape;201;p25"/>
          <p:cNvSpPr txBox="1"/>
          <p:nvPr>
            <p:ph type="title"/>
          </p:nvPr>
        </p:nvSpPr>
        <p:spPr>
          <a:xfrm>
            <a:off x="415600" y="593375"/>
            <a:ext cx="3079500" cy="763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a:latin typeface="Century Gothic"/>
                <a:ea typeface="Century Gothic"/>
                <a:cs typeface="Century Gothic"/>
                <a:sym typeface="Century Gothic"/>
              </a:rPr>
              <a:t>GROUP 4 </a:t>
            </a:r>
            <a:endParaRPr>
              <a:latin typeface="Century Gothic"/>
              <a:ea typeface="Century Gothic"/>
              <a:cs typeface="Century Gothic"/>
              <a:sym typeface="Century Gothic"/>
            </a:endParaRPr>
          </a:p>
        </p:txBody>
      </p:sp>
      <p:sp>
        <p:nvSpPr>
          <p:cNvPr id="202" name="Google Shape;202;p25"/>
          <p:cNvSpPr txBox="1"/>
          <p:nvPr>
            <p:ph type="title"/>
          </p:nvPr>
        </p:nvSpPr>
        <p:spPr>
          <a:xfrm>
            <a:off x="8270250" y="593425"/>
            <a:ext cx="3453000" cy="16329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sz="1867">
                <a:latin typeface="Century Gothic"/>
                <a:ea typeface="Century Gothic"/>
                <a:cs typeface="Century Gothic"/>
                <a:sym typeface="Century Gothic"/>
              </a:rPr>
              <a:t>Group members names:</a:t>
            </a:r>
            <a:endParaRPr sz="1867">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2800"/>
              <a:buFont typeface="Open Sans"/>
              <a:buNone/>
            </a:pPr>
            <a:r>
              <a:rPr lang="en" sz="1800"/>
              <a:t>Robert Ortega - SSW</a:t>
            </a:r>
            <a:endParaRPr sz="1800"/>
          </a:p>
          <a:p>
            <a:pPr indent="0" lvl="0" marL="0" rtl="0" algn="l">
              <a:lnSpc>
                <a:spcPct val="90000"/>
              </a:lnSpc>
              <a:spcBef>
                <a:spcPts val="0"/>
              </a:spcBef>
              <a:spcAft>
                <a:spcPts val="0"/>
              </a:spcAft>
              <a:buClr>
                <a:srgbClr val="3F3F3F"/>
              </a:buClr>
              <a:buSzPts val="2800"/>
              <a:buFont typeface="Open Sans"/>
              <a:buNone/>
            </a:pPr>
            <a:r>
              <a:rPr lang="en" sz="1800"/>
              <a:t>Seetha Monrad - Med School</a:t>
            </a:r>
            <a:endParaRPr sz="1800"/>
          </a:p>
        </p:txBody>
      </p:sp>
      <p:sp>
        <p:nvSpPr>
          <p:cNvPr id="203" name="Google Shape;203;p25"/>
          <p:cNvSpPr txBox="1"/>
          <p:nvPr/>
        </p:nvSpPr>
        <p:spPr>
          <a:xfrm>
            <a:off x="495975" y="1603300"/>
            <a:ext cx="10865400" cy="45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500" u="none" cap="none" strike="noStrike">
                <a:solidFill>
                  <a:schemeClr val="dk1"/>
                </a:solidFill>
                <a:latin typeface="Quicksand"/>
                <a:ea typeface="Quicksand"/>
                <a:cs typeface="Quicksand"/>
                <a:sym typeface="Quicksand"/>
              </a:rPr>
              <a:t>a. How supportive might your unit be to advance these recommendation? Why/not? How could your unit support these recommendations?</a:t>
            </a:r>
            <a:endParaRPr b="0" i="0" sz="1500" u="none" cap="none" strike="noStrike">
              <a:solidFill>
                <a:schemeClr val="dk1"/>
              </a:solidFill>
              <a:latin typeface="Quicksand"/>
              <a:ea typeface="Quicksand"/>
              <a:cs typeface="Quicksand"/>
              <a:sym typeface="Quicksand"/>
            </a:endParaRPr>
          </a:p>
          <a:p>
            <a:pPr indent="-323850" lvl="0" marL="457200" marR="0" rtl="0" algn="l">
              <a:lnSpc>
                <a:spcPct val="115000"/>
              </a:lnSpc>
              <a:spcBef>
                <a:spcPts val="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CL: UMSI is going to involved creative problem </a:t>
            </a:r>
            <a:r>
              <a:rPr lang="en" sz="1500">
                <a:solidFill>
                  <a:schemeClr val="dk1"/>
                </a:solidFill>
                <a:latin typeface="Quicksand"/>
                <a:ea typeface="Quicksand"/>
                <a:cs typeface="Quicksand"/>
                <a:sym typeface="Quicksand"/>
              </a:rPr>
              <a:t>solving</a:t>
            </a:r>
            <a:r>
              <a:rPr lang="en" sz="1500">
                <a:solidFill>
                  <a:schemeClr val="dk1"/>
                </a:solidFill>
                <a:latin typeface="Quicksand"/>
                <a:ea typeface="Quicksand"/>
                <a:cs typeface="Quicksand"/>
                <a:sym typeface="Quicksand"/>
              </a:rPr>
              <a:t> pedagogies to address this issue. We are supportive of bring climate problems into that framing. In FS23 we have two </a:t>
            </a:r>
            <a:r>
              <a:rPr lang="en" sz="1500">
                <a:solidFill>
                  <a:schemeClr val="dk1"/>
                </a:solidFill>
                <a:latin typeface="Quicksand"/>
                <a:ea typeface="Quicksand"/>
                <a:cs typeface="Quicksand"/>
                <a:sym typeface="Quicksand"/>
              </a:rPr>
              <a:t>degree</a:t>
            </a:r>
            <a:r>
              <a:rPr lang="en" sz="1500">
                <a:solidFill>
                  <a:schemeClr val="dk1"/>
                </a:solidFill>
                <a:latin typeface="Quicksand"/>
                <a:ea typeface="Quicksand"/>
                <a:cs typeface="Quicksand"/>
                <a:sym typeface="Quicksand"/>
              </a:rPr>
              <a:t> programs focusing entirely on water quality for their introductory classes - approx. 575 students.</a:t>
            </a:r>
            <a:endParaRPr sz="1500">
              <a:solidFill>
                <a:schemeClr val="dk1"/>
              </a:solidFill>
              <a:latin typeface="Quicksand"/>
              <a:ea typeface="Quicksand"/>
              <a:cs typeface="Quicksand"/>
              <a:sym typeface="Quicksand"/>
            </a:endParaRPr>
          </a:p>
          <a:p>
            <a:pPr indent="-323850" lvl="0" marL="457200" marR="0" rtl="0" algn="l">
              <a:lnSpc>
                <a:spcPct val="115000"/>
              </a:lnSpc>
              <a:spcBef>
                <a:spcPts val="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RO: SSW offers courses focusing on environmental justice. Ideally we would engage in more cross-listed courses but also consider how environmental justice adds to student internships locally, nationally and globally; perhaps consider it as part of our mission and add it as a program goal</a:t>
            </a:r>
            <a:endParaRPr sz="1500">
              <a:solidFill>
                <a:schemeClr val="dk1"/>
              </a:solidFill>
              <a:latin typeface="Quicksand"/>
              <a:ea typeface="Quicksand"/>
              <a:cs typeface="Quicksand"/>
              <a:sym typeface="Quicksand"/>
            </a:endParaRPr>
          </a:p>
          <a:p>
            <a:pPr indent="-323850" lvl="0" marL="457200" marR="0" rtl="0" algn="l">
              <a:lnSpc>
                <a:spcPct val="115000"/>
              </a:lnSpc>
              <a:spcBef>
                <a:spcPts val="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SM: Supportive. </a:t>
            </a:r>
            <a:endParaRPr sz="1500">
              <a:solidFill>
                <a:schemeClr val="dk1"/>
              </a:solidFill>
              <a:latin typeface="Quicksand"/>
              <a:ea typeface="Quicksand"/>
              <a:cs typeface="Quicksand"/>
              <a:sym typeface="Quicksand"/>
            </a:endParaRPr>
          </a:p>
          <a:p>
            <a:pPr indent="0" lvl="0" marL="0" marR="0" rtl="0" algn="l">
              <a:lnSpc>
                <a:spcPct val="115000"/>
              </a:lnSpc>
              <a:spcBef>
                <a:spcPts val="1600"/>
              </a:spcBef>
              <a:spcAft>
                <a:spcPts val="0"/>
              </a:spcAft>
              <a:buNone/>
            </a:pPr>
            <a:r>
              <a:rPr b="0" i="0" lang="en" sz="1500" u="none" cap="none" strike="noStrike">
                <a:solidFill>
                  <a:schemeClr val="dk1"/>
                </a:solidFill>
                <a:latin typeface="Quicksand"/>
                <a:ea typeface="Quicksand"/>
                <a:cs typeface="Quicksand"/>
                <a:sym typeface="Quicksand"/>
              </a:rPr>
              <a:t>b. How might these recommendations help your unit move forward with infusing climate education across your curricula?</a:t>
            </a:r>
            <a:endParaRPr b="0" i="0" sz="1500" u="none" cap="none" strike="noStrike">
              <a:solidFill>
                <a:schemeClr val="dk1"/>
              </a:solidFill>
              <a:latin typeface="Quicksand"/>
              <a:ea typeface="Quicksand"/>
              <a:cs typeface="Quicksand"/>
              <a:sym typeface="Quicksand"/>
            </a:endParaRPr>
          </a:p>
          <a:p>
            <a:pPr indent="-323850" lvl="0" marL="457200" marR="0" rtl="0" algn="l">
              <a:lnSpc>
                <a:spcPct val="115000"/>
              </a:lnSpc>
              <a:spcBef>
                <a:spcPts val="160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CL: IME, it’s a bad idea to make our educational outcomes dependent on other units. Recommendation 4 looks fine.</a:t>
            </a:r>
            <a:endParaRPr sz="1500">
              <a:solidFill>
                <a:schemeClr val="dk1"/>
              </a:solidFill>
              <a:latin typeface="Quicksand"/>
              <a:ea typeface="Quicksand"/>
              <a:cs typeface="Quicksand"/>
              <a:sym typeface="Quicksand"/>
            </a:endParaRPr>
          </a:p>
          <a:p>
            <a:pPr indent="-323850" lvl="0" marL="457200" marR="0" rtl="0" algn="l">
              <a:lnSpc>
                <a:spcPct val="115000"/>
              </a:lnSpc>
              <a:spcBef>
                <a:spcPts val="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SM: It can help us prioritize multiple possible focuses around the social/environmental determinants of health that the medical school strives to support</a:t>
            </a:r>
            <a:endParaRPr sz="1500">
              <a:solidFill>
                <a:schemeClr val="dk1"/>
              </a:solidFill>
              <a:latin typeface="Quicksand"/>
              <a:ea typeface="Quicksand"/>
              <a:cs typeface="Quicksand"/>
              <a:sym typeface="Quicksand"/>
            </a:endParaRPr>
          </a:p>
          <a:p>
            <a:pPr indent="-323850" lvl="0" marL="457200" marR="0" rtl="0" algn="l">
              <a:lnSpc>
                <a:spcPct val="115000"/>
              </a:lnSpc>
              <a:spcBef>
                <a:spcPts val="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As part of our SSW’s </a:t>
            </a:r>
            <a:r>
              <a:rPr lang="en" sz="1500">
                <a:solidFill>
                  <a:schemeClr val="dk1"/>
                </a:solidFill>
                <a:latin typeface="Quicksand"/>
                <a:ea typeface="Quicksand"/>
                <a:cs typeface="Quicksand"/>
                <a:sym typeface="Quicksand"/>
              </a:rPr>
              <a:t>reaccreditation</a:t>
            </a:r>
            <a:r>
              <a:rPr lang="en" sz="1500">
                <a:solidFill>
                  <a:schemeClr val="dk1"/>
                </a:solidFill>
                <a:latin typeface="Quicksand"/>
                <a:ea typeface="Quicksand"/>
                <a:cs typeface="Quicksand"/>
                <a:sym typeface="Quicksand"/>
              </a:rPr>
              <a:t>, an important aspect asks how our mission and goals are consistent with the University’s. We need to consider how the University prioritizes environmental education in it’s mission and goals and our professional school can align with that of the University</a:t>
            </a:r>
            <a:endParaRPr sz="1500">
              <a:solidFill>
                <a:schemeClr val="dk1"/>
              </a:solidFill>
              <a:latin typeface="Quicksand"/>
              <a:ea typeface="Quicksand"/>
              <a:cs typeface="Quicksand"/>
              <a:sym typeface="Quicksand"/>
            </a:endParaRPr>
          </a:p>
          <a:p>
            <a:pPr indent="0" lvl="0" marL="0" marR="0" rtl="0" algn="l">
              <a:lnSpc>
                <a:spcPct val="115000"/>
              </a:lnSpc>
              <a:spcBef>
                <a:spcPts val="1600"/>
              </a:spcBef>
              <a:spcAft>
                <a:spcPts val="0"/>
              </a:spcAft>
              <a:buNone/>
            </a:pPr>
            <a:r>
              <a:rPr b="0" i="0" lang="en" sz="1500" u="none" cap="none" strike="noStrike">
                <a:solidFill>
                  <a:schemeClr val="dk1"/>
                </a:solidFill>
                <a:latin typeface="Quicksand"/>
                <a:ea typeface="Quicksand"/>
                <a:cs typeface="Quicksand"/>
                <a:sym typeface="Quicksand"/>
              </a:rPr>
              <a:t>c. What questions/concerns do you have about these recommendations?</a:t>
            </a:r>
            <a:endParaRPr b="0" i="0" sz="1500" u="none" cap="none" strike="noStrike">
              <a:solidFill>
                <a:schemeClr val="dk1"/>
              </a:solidFill>
              <a:latin typeface="Quicksand"/>
              <a:ea typeface="Quicksand"/>
              <a:cs typeface="Quicksand"/>
              <a:sym typeface="Quicksand"/>
            </a:endParaRPr>
          </a:p>
          <a:p>
            <a:pPr indent="-323850" lvl="0" marL="457200" marR="0" rtl="0" algn="l">
              <a:lnSpc>
                <a:spcPct val="115000"/>
              </a:lnSpc>
              <a:spcBef>
                <a:spcPts val="160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Are you trying to centralize climate education at the university or just setting parameters for climate education for different colleges?</a:t>
            </a:r>
            <a:endParaRPr sz="1500">
              <a:solidFill>
                <a:schemeClr val="dk1"/>
              </a:solidFill>
              <a:latin typeface="Quicksand"/>
              <a:ea typeface="Quicksand"/>
              <a:cs typeface="Quicksand"/>
              <a:sym typeface="Quicksand"/>
            </a:endParaRPr>
          </a:p>
          <a:p>
            <a:pPr indent="-323850" lvl="0" marL="457200" marR="0" rtl="0" algn="l">
              <a:lnSpc>
                <a:spcPct val="115000"/>
              </a:lnSpc>
              <a:spcBef>
                <a:spcPts val="0"/>
              </a:spcBef>
              <a:spcAft>
                <a:spcPts val="0"/>
              </a:spcAft>
              <a:buClr>
                <a:schemeClr val="dk1"/>
              </a:buClr>
              <a:buSzPts val="1500"/>
              <a:buFont typeface="Quicksand"/>
              <a:buChar char="●"/>
            </a:pPr>
            <a:r>
              <a:rPr lang="en" sz="1500">
                <a:solidFill>
                  <a:schemeClr val="dk1"/>
                </a:solidFill>
                <a:latin typeface="Quicksand"/>
                <a:ea typeface="Quicksand"/>
                <a:cs typeface="Quicksand"/>
                <a:sym typeface="Quicksand"/>
              </a:rPr>
              <a:t>Clarity around linking explicitly to supporting student success</a:t>
            </a:r>
            <a:endParaRPr sz="1500">
              <a:solidFill>
                <a:schemeClr val="dk1"/>
              </a:solidFill>
              <a:latin typeface="Quicksand"/>
              <a:ea typeface="Quicksand"/>
              <a:cs typeface="Quicksand"/>
              <a:sym typeface="Quicksand"/>
            </a:endParaRPr>
          </a:p>
          <a:p>
            <a:pPr indent="0" lvl="0" marL="0" marR="0" rtl="0" algn="l">
              <a:lnSpc>
                <a:spcPct val="115000"/>
              </a:lnSpc>
              <a:spcBef>
                <a:spcPts val="1600"/>
              </a:spcBef>
              <a:spcAft>
                <a:spcPts val="0"/>
              </a:spcAft>
              <a:buNone/>
            </a:pPr>
            <a:r>
              <a:t/>
            </a:r>
            <a:endParaRPr b="0" i="0" sz="1500" u="none" cap="none" strike="noStrike">
              <a:solidFill>
                <a:schemeClr val="dk1"/>
              </a:solidFill>
              <a:latin typeface="Quicksand"/>
              <a:ea typeface="Quicksand"/>
              <a:cs typeface="Quicksand"/>
              <a:sym typeface="Quicksand"/>
            </a:endParaRPr>
          </a:p>
          <a:p>
            <a:pPr indent="0" lvl="0" marL="0" marR="0" rtl="0" algn="l">
              <a:lnSpc>
                <a:spcPct val="115000"/>
              </a:lnSpc>
              <a:spcBef>
                <a:spcPts val="1600"/>
              </a:spcBef>
              <a:spcAft>
                <a:spcPts val="1600"/>
              </a:spcAft>
              <a:buNone/>
            </a:pPr>
            <a:r>
              <a:t/>
            </a:r>
            <a:endParaRPr b="0" i="0" sz="1500" u="none" cap="none" strike="noStrike">
              <a:solidFill>
                <a:schemeClr val="dk1"/>
              </a:solidFill>
              <a:latin typeface="Quicksand"/>
              <a:ea typeface="Quicksand"/>
              <a:cs typeface="Quicksand"/>
              <a:sym typeface="Quicksand"/>
            </a:endParaRPr>
          </a:p>
        </p:txBody>
      </p:sp>
      <p:sp>
        <p:nvSpPr>
          <p:cNvPr id="204" name="Google Shape;204;p25"/>
          <p:cNvSpPr txBox="1"/>
          <p:nvPr/>
        </p:nvSpPr>
        <p:spPr>
          <a:xfrm>
            <a:off x="288375" y="6540000"/>
            <a:ext cx="6643800" cy="31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Open Sans"/>
                <a:ea typeface="Open Sans"/>
                <a:cs typeface="Open Sans"/>
                <a:sym typeface="Open Sans"/>
              </a:rPr>
              <a:t>Please add initials next to responses</a:t>
            </a:r>
            <a:endParaRPr b="0" i="1"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7" name="Google Shape;107;p2"/>
          <p:cNvSpPr txBox="1"/>
          <p:nvPr>
            <p:ph type="title"/>
          </p:nvPr>
        </p:nvSpPr>
        <p:spPr>
          <a:xfrm>
            <a:off x="4707767" y="943270"/>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Open Sans"/>
              <a:buNone/>
            </a:pPr>
            <a:r>
              <a:rPr lang="en" sz="2933">
                <a:latin typeface="Oswald"/>
                <a:ea typeface="Oswald"/>
                <a:cs typeface="Oswald"/>
                <a:sym typeface="Oswald"/>
              </a:rPr>
              <a:t>Group 1. Support Faculty Professional </a:t>
            </a:r>
            <a:br>
              <a:rPr lang="en" sz="2933">
                <a:latin typeface="Oswald"/>
                <a:ea typeface="Oswald"/>
                <a:cs typeface="Oswald"/>
                <a:sym typeface="Oswald"/>
              </a:rPr>
            </a:br>
            <a:r>
              <a:rPr lang="en" sz="2933">
                <a:latin typeface="Oswald"/>
                <a:ea typeface="Oswald"/>
                <a:cs typeface="Oswald"/>
                <a:sym typeface="Oswald"/>
              </a:rPr>
              <a:t>Development (PD)</a:t>
            </a:r>
            <a:endParaRPr sz="2933">
              <a:latin typeface="Oswald"/>
              <a:ea typeface="Oswald"/>
              <a:cs typeface="Oswald"/>
              <a:sym typeface="Oswald"/>
            </a:endParaRPr>
          </a:p>
          <a:p>
            <a:pPr indent="0" lvl="0" marL="0" rtl="0" algn="l">
              <a:lnSpc>
                <a:spcPct val="90000"/>
              </a:lnSpc>
              <a:spcBef>
                <a:spcPts val="0"/>
              </a:spcBef>
              <a:spcAft>
                <a:spcPts val="0"/>
              </a:spcAft>
              <a:buClr>
                <a:srgbClr val="3F3F3F"/>
              </a:buClr>
              <a:buSzPts val="2800"/>
              <a:buFont typeface="Open Sans"/>
              <a:buNone/>
            </a:pPr>
            <a:r>
              <a:t/>
            </a:r>
            <a:endParaRPr sz="3333"/>
          </a:p>
        </p:txBody>
      </p:sp>
      <p:sp>
        <p:nvSpPr>
          <p:cNvPr id="108" name="Google Shape;108;p2"/>
          <p:cNvSpPr txBox="1"/>
          <p:nvPr>
            <p:ph idx="1" type="body"/>
          </p:nvPr>
        </p:nvSpPr>
        <p:spPr>
          <a:xfrm>
            <a:off x="4707767" y="1920100"/>
            <a:ext cx="7322800" cy="3540800"/>
          </a:xfrm>
          <a:prstGeom prst="rect">
            <a:avLst/>
          </a:prstGeom>
          <a:noFill/>
          <a:ln>
            <a:noFill/>
          </a:ln>
        </p:spPr>
        <p:txBody>
          <a:bodyPr anchorCtr="0" anchor="t" bIns="121900" lIns="121900" spcFirstLastPara="1" rIns="121900" wrap="square" tIns="121900">
            <a:noAutofit/>
          </a:bodyPr>
          <a:lstStyle/>
          <a:p>
            <a:pPr indent="-167634" lvl="0" marL="380990" rtl="0" algn="l">
              <a:lnSpc>
                <a:spcPct val="100000"/>
              </a:lnSpc>
              <a:spcBef>
                <a:spcPts val="0"/>
              </a:spcBef>
              <a:spcAft>
                <a:spcPts val="0"/>
              </a:spcAft>
              <a:buClr>
                <a:schemeClr val="dk1"/>
              </a:buClr>
              <a:buSzPts val="1080"/>
              <a:buFont typeface="Quicksand"/>
              <a:buAutoNum type="arabicPeriod"/>
            </a:pPr>
            <a:r>
              <a:rPr lang="en" sz="1440">
                <a:solidFill>
                  <a:schemeClr val="dk1"/>
                </a:solidFill>
                <a:latin typeface="Quicksand"/>
                <a:ea typeface="Quicksand"/>
                <a:cs typeface="Quicksand"/>
                <a:sym typeface="Quicksand"/>
              </a:rPr>
              <a:t>Adopt/implement Emory University’s Piedmont model (i.e., interdisciplinary PD for infusing climate/sustainability education) to support </a:t>
            </a:r>
            <a:r>
              <a:rPr lang="en" sz="1440" u="sng">
                <a:solidFill>
                  <a:schemeClr val="dk1"/>
                </a:solidFill>
                <a:latin typeface="Quicksand"/>
                <a:ea typeface="Quicksand"/>
                <a:cs typeface="Quicksand"/>
                <a:sym typeface="Quicksand"/>
              </a:rPr>
              <a:t>individual</a:t>
            </a:r>
            <a:r>
              <a:rPr lang="en" sz="1440">
                <a:solidFill>
                  <a:schemeClr val="dk1"/>
                </a:solidFill>
                <a:latin typeface="Quicksand"/>
                <a:ea typeface="Quicksand"/>
                <a:cs typeface="Quicksand"/>
                <a:sym typeface="Quicksand"/>
              </a:rPr>
              <a:t> faculty </a:t>
            </a:r>
            <a:endParaRPr sz="1440">
              <a:solidFill>
                <a:schemeClr val="dk1"/>
              </a:solidFill>
              <a:latin typeface="Quicksand"/>
              <a:ea typeface="Quicksand"/>
              <a:cs typeface="Quicksand"/>
              <a:sym typeface="Quicksand"/>
            </a:endParaRPr>
          </a:p>
          <a:p>
            <a:pPr indent="-167634" lvl="0" marL="380990" rtl="0" algn="l">
              <a:lnSpc>
                <a:spcPct val="100000"/>
              </a:lnSpc>
              <a:spcBef>
                <a:spcPts val="0"/>
              </a:spcBef>
              <a:spcAft>
                <a:spcPts val="0"/>
              </a:spcAft>
              <a:buClr>
                <a:schemeClr val="dk1"/>
              </a:buClr>
              <a:buSzPts val="1080"/>
              <a:buFont typeface="Quicksand"/>
              <a:buAutoNum type="arabicPeriod"/>
            </a:pPr>
            <a:r>
              <a:rPr lang="en" sz="1440">
                <a:solidFill>
                  <a:schemeClr val="dk1"/>
                </a:solidFill>
                <a:latin typeface="Quicksand"/>
                <a:ea typeface="Quicksand"/>
                <a:cs typeface="Quicksand"/>
                <a:sym typeface="Quicksand"/>
              </a:rPr>
              <a:t>Create PD (modeled after U-M MORE committee) to support infusion of climate/sustainability education </a:t>
            </a:r>
            <a:r>
              <a:rPr lang="en" sz="1440" u="sng">
                <a:solidFill>
                  <a:schemeClr val="dk1"/>
                </a:solidFill>
                <a:latin typeface="Quicksand"/>
                <a:ea typeface="Quicksand"/>
                <a:cs typeface="Quicksand"/>
                <a:sym typeface="Quicksand"/>
              </a:rPr>
              <a:t>within departments</a:t>
            </a:r>
            <a:r>
              <a:rPr lang="en" sz="1440">
                <a:solidFill>
                  <a:schemeClr val="dk1"/>
                </a:solidFill>
                <a:latin typeface="Quicksand"/>
                <a:ea typeface="Quicksand"/>
                <a:cs typeface="Quicksand"/>
                <a:sym typeface="Quicksand"/>
              </a:rPr>
              <a:t> </a:t>
            </a:r>
            <a:endParaRPr sz="1440">
              <a:solidFill>
                <a:schemeClr val="dk1"/>
              </a:solidFill>
              <a:latin typeface="Quicksand"/>
              <a:ea typeface="Quicksand"/>
              <a:cs typeface="Quicksand"/>
              <a:sym typeface="Quicksand"/>
            </a:endParaRPr>
          </a:p>
          <a:p>
            <a:pPr indent="-167634" lvl="0" marL="380990" rtl="0" algn="l">
              <a:lnSpc>
                <a:spcPct val="100000"/>
              </a:lnSpc>
              <a:spcBef>
                <a:spcPts val="0"/>
              </a:spcBef>
              <a:spcAft>
                <a:spcPts val="0"/>
              </a:spcAft>
              <a:buClr>
                <a:schemeClr val="dk1"/>
              </a:buClr>
              <a:buSzPts val="1080"/>
              <a:buFont typeface="Quicksand"/>
              <a:buAutoNum type="arabicPeriod"/>
            </a:pPr>
            <a:r>
              <a:rPr lang="en" sz="1440">
                <a:solidFill>
                  <a:schemeClr val="dk1"/>
                </a:solidFill>
                <a:latin typeface="Quicksand"/>
                <a:ea typeface="Quicksand"/>
                <a:cs typeface="Quicksand"/>
                <a:sym typeface="Quicksand"/>
              </a:rPr>
              <a:t>As part of both of the above, include content on climate justice/anxiety/resilience/linkages to DEI/decolonizing, student success and </a:t>
            </a:r>
            <a:r>
              <a:rPr lang="en" sz="1440" u="sng">
                <a:solidFill>
                  <a:schemeClr val="dk1"/>
                </a:solidFill>
                <a:latin typeface="Quicksand"/>
                <a:ea typeface="Quicksand"/>
                <a:cs typeface="Quicksand"/>
                <a:sym typeface="Quicksand"/>
                <a:hlinkClick r:id="rId4">
                  <a:extLst>
                    <a:ext uri="{A12FA001-AC4F-418D-AE19-62706E023703}">
                      <ahyp:hlinkClr val="tx"/>
                    </a:ext>
                  </a:extLst>
                </a:hlinkClick>
              </a:rPr>
              <a:t>effective pedagogies  </a:t>
            </a:r>
            <a:endParaRPr sz="1440">
              <a:solidFill>
                <a:schemeClr val="dk1"/>
              </a:solidFill>
              <a:latin typeface="Quicksand"/>
              <a:ea typeface="Quicksand"/>
              <a:cs typeface="Quicksand"/>
              <a:sym typeface="Quicksand"/>
            </a:endParaRPr>
          </a:p>
          <a:p>
            <a:pPr indent="-167634" lvl="0" marL="380990" rtl="0" algn="l">
              <a:lnSpc>
                <a:spcPct val="100000"/>
              </a:lnSpc>
              <a:spcBef>
                <a:spcPts val="0"/>
              </a:spcBef>
              <a:spcAft>
                <a:spcPts val="0"/>
              </a:spcAft>
              <a:buClr>
                <a:schemeClr val="dk1"/>
              </a:buClr>
              <a:buSzPts val="1080"/>
              <a:buFont typeface="Quicksand"/>
              <a:buAutoNum type="arabicPeriod"/>
            </a:pPr>
            <a:r>
              <a:rPr lang="en" sz="1440">
                <a:solidFill>
                  <a:schemeClr val="dk1"/>
                </a:solidFill>
                <a:latin typeface="Quicksand"/>
                <a:ea typeface="Quicksand"/>
                <a:cs typeface="Quicksand"/>
                <a:sym typeface="Quicksand"/>
              </a:rPr>
              <a:t>Hold annual climate education event (feature best practices from campus and beyond) </a:t>
            </a:r>
            <a:endParaRPr sz="1440">
              <a:solidFill>
                <a:schemeClr val="dk1"/>
              </a:solidFill>
              <a:latin typeface="Quicksand"/>
              <a:ea typeface="Quicksand"/>
              <a:cs typeface="Quicksand"/>
              <a:sym typeface="Quicksand"/>
            </a:endParaRPr>
          </a:p>
          <a:p>
            <a:pPr indent="-396229" lvl="1" marL="1219170" rtl="0" algn="l">
              <a:lnSpc>
                <a:spcPct val="100000"/>
              </a:lnSpc>
              <a:spcBef>
                <a:spcPts val="0"/>
              </a:spcBef>
              <a:spcAft>
                <a:spcPts val="0"/>
              </a:spcAft>
              <a:buClr>
                <a:schemeClr val="dk1"/>
              </a:buClr>
              <a:buSzPts val="1080"/>
              <a:buFont typeface="Quicksand"/>
              <a:buAutoNum type="alphaLcPeriod"/>
            </a:pPr>
            <a:r>
              <a:rPr lang="en" sz="1440">
                <a:solidFill>
                  <a:schemeClr val="dk1"/>
                </a:solidFill>
                <a:latin typeface="Quicksand"/>
                <a:ea typeface="Quicksand"/>
                <a:cs typeface="Quicksand"/>
                <a:sym typeface="Quicksand"/>
              </a:rPr>
              <a:t>incorporate into above PD</a:t>
            </a:r>
            <a:endParaRPr sz="1440">
              <a:solidFill>
                <a:schemeClr val="dk1"/>
              </a:solidFill>
              <a:latin typeface="Quicksand"/>
              <a:ea typeface="Quicksand"/>
              <a:cs typeface="Quicksand"/>
              <a:sym typeface="Quicksand"/>
            </a:endParaRPr>
          </a:p>
          <a:p>
            <a:pPr indent="-167634" lvl="0" marL="380990" rtl="0" algn="l">
              <a:lnSpc>
                <a:spcPct val="100000"/>
              </a:lnSpc>
              <a:spcBef>
                <a:spcPts val="0"/>
              </a:spcBef>
              <a:spcAft>
                <a:spcPts val="0"/>
              </a:spcAft>
              <a:buClr>
                <a:schemeClr val="dk1"/>
              </a:buClr>
              <a:buSzPts val="1080"/>
              <a:buFont typeface="Quicksand"/>
              <a:buAutoNum type="arabicPeriod"/>
            </a:pPr>
            <a:r>
              <a:rPr lang="en" sz="1440">
                <a:solidFill>
                  <a:schemeClr val="dk1"/>
                </a:solidFill>
                <a:latin typeface="Quicksand"/>
                <a:ea typeface="Quicksand"/>
                <a:cs typeface="Quicksand"/>
                <a:sym typeface="Quicksand"/>
              </a:rPr>
              <a:t>Conduct baseline survey to assess current infusion of climate education in curricula, to identify best practices &amp; measure progress over time</a:t>
            </a:r>
            <a:endParaRPr sz="1440">
              <a:solidFill>
                <a:schemeClr val="dk1"/>
              </a:solidFill>
              <a:latin typeface="Quicksand"/>
              <a:ea typeface="Quicksand"/>
              <a:cs typeface="Quicksand"/>
              <a:sym typeface="Quicksand"/>
            </a:endParaRPr>
          </a:p>
          <a:p>
            <a:pPr indent="-167634" lvl="0" marL="380990" rtl="0" algn="l">
              <a:lnSpc>
                <a:spcPct val="100000"/>
              </a:lnSpc>
              <a:spcBef>
                <a:spcPts val="0"/>
              </a:spcBef>
              <a:spcAft>
                <a:spcPts val="0"/>
              </a:spcAft>
              <a:buClr>
                <a:schemeClr val="dk1"/>
              </a:buClr>
              <a:buSzPts val="1080"/>
              <a:buFont typeface="Quicksand"/>
              <a:buAutoNum type="arabicPeriod"/>
            </a:pPr>
            <a:r>
              <a:rPr lang="en" sz="1440">
                <a:solidFill>
                  <a:schemeClr val="dk1"/>
                </a:solidFill>
                <a:latin typeface="Quicksand"/>
                <a:ea typeface="Quicksand"/>
                <a:cs typeface="Quicksand"/>
                <a:sym typeface="Quicksand"/>
              </a:rPr>
              <a:t>Create incentives/support infusion of climate education into curricula in addition to PD structure for PD (fund students to support infusion, offer unit/university wide awards, recognize effort/progress/innovation not just accomplishment, stipends for faculty, adjust P&amp;T/annual evaluations)</a:t>
            </a:r>
            <a:endParaRPr sz="1440">
              <a:solidFill>
                <a:schemeClr val="dk1"/>
              </a:solidFill>
              <a:latin typeface="Quicksand"/>
              <a:ea typeface="Quicksand"/>
              <a:cs typeface="Quicksand"/>
              <a:sym typeface="Quicksand"/>
            </a:endParaRPr>
          </a:p>
          <a:p>
            <a:pPr indent="0" lvl="0" marL="609585" rtl="0" algn="l">
              <a:lnSpc>
                <a:spcPct val="100000"/>
              </a:lnSpc>
              <a:spcBef>
                <a:spcPts val="0"/>
              </a:spcBef>
              <a:spcAft>
                <a:spcPts val="0"/>
              </a:spcAft>
              <a:buSzPts val="605"/>
              <a:buNone/>
            </a:pPr>
            <a:r>
              <a:t/>
            </a:r>
            <a:endParaRPr sz="1307">
              <a:solidFill>
                <a:schemeClr val="dk1"/>
              </a:solidFill>
            </a:endParaRPr>
          </a:p>
          <a:p>
            <a:pPr indent="0" lvl="0" marL="0" rtl="0" algn="l">
              <a:lnSpc>
                <a:spcPct val="100000"/>
              </a:lnSpc>
              <a:spcBef>
                <a:spcPts val="0"/>
              </a:spcBef>
              <a:spcAft>
                <a:spcPts val="0"/>
              </a:spcAft>
              <a:buClr>
                <a:schemeClr val="dk1"/>
              </a:buClr>
              <a:buSzPts val="605"/>
              <a:buNone/>
            </a:pPr>
            <a:r>
              <a:t/>
            </a:r>
            <a:endParaRPr sz="1307">
              <a:solidFill>
                <a:schemeClr val="dk1"/>
              </a:solidFill>
            </a:endParaRPr>
          </a:p>
          <a:p>
            <a:pPr indent="0" lvl="0" marL="0" rtl="0" algn="l">
              <a:lnSpc>
                <a:spcPct val="100000"/>
              </a:lnSpc>
              <a:spcBef>
                <a:spcPts val="0"/>
              </a:spcBef>
              <a:spcAft>
                <a:spcPts val="0"/>
              </a:spcAft>
              <a:buClr>
                <a:schemeClr val="dk1"/>
              </a:buClr>
              <a:buSzPts val="605"/>
              <a:buNone/>
            </a:pPr>
            <a:r>
              <a:t/>
            </a:r>
            <a:endParaRPr sz="1307">
              <a:solidFill>
                <a:schemeClr val="dk1"/>
              </a:solidFill>
            </a:endParaRPr>
          </a:p>
          <a:p>
            <a:pPr indent="0" lvl="0" marL="609585" rtl="0" algn="l">
              <a:lnSpc>
                <a:spcPct val="120000"/>
              </a:lnSpc>
              <a:spcBef>
                <a:spcPts val="0"/>
              </a:spcBef>
              <a:spcAft>
                <a:spcPts val="1600"/>
              </a:spcAft>
              <a:buSzPts val="605"/>
              <a:buNone/>
            </a:pPr>
            <a:r>
              <a:t/>
            </a:r>
            <a:endParaRPr sz="1453"/>
          </a:p>
        </p:txBody>
      </p:sp>
      <p:sp>
        <p:nvSpPr>
          <p:cNvPr id="109" name="Google Shape;109;p2"/>
          <p:cNvSpPr txBox="1"/>
          <p:nvPr/>
        </p:nvSpPr>
        <p:spPr>
          <a:xfrm>
            <a:off x="5371300" y="5630034"/>
            <a:ext cx="6621600" cy="512857"/>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b="1" i="1" lang="en" sz="1733" u="none" cap="none" strike="noStrike">
                <a:solidFill>
                  <a:schemeClr val="dk1"/>
                </a:solidFill>
                <a:latin typeface="Quicksand"/>
                <a:ea typeface="Quicksand"/>
                <a:cs typeface="Quicksand"/>
                <a:sym typeface="Quicksand"/>
              </a:rPr>
              <a:t>Need to not overwhelm faculty!</a:t>
            </a:r>
            <a:endParaRPr b="1" i="1" sz="1467" u="none" cap="none" strike="noStrike">
              <a:solidFill>
                <a:srgbClr val="000000"/>
              </a:solidFill>
              <a:latin typeface="Quicksand"/>
              <a:ea typeface="Quicksand"/>
              <a:cs typeface="Quicksand"/>
              <a:sym typeface="Quicksand"/>
            </a:endParaRPr>
          </a:p>
        </p:txBody>
      </p:sp>
      <p:sp>
        <p:nvSpPr>
          <p:cNvPr id="110" name="Google Shape;110;p2"/>
          <p:cNvSpPr txBox="1"/>
          <p:nvPr/>
        </p:nvSpPr>
        <p:spPr>
          <a:xfrm>
            <a:off x="11676400" y="6269400"/>
            <a:ext cx="2736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 sz="1867" u="none" cap="none" strike="noStrike">
                <a:solidFill>
                  <a:schemeClr val="dk1"/>
                </a:solidFill>
                <a:uFill>
                  <a:noFill/>
                </a:uFill>
                <a:latin typeface="Arial"/>
                <a:ea typeface="Arial"/>
                <a:cs typeface="Arial"/>
                <a:sym typeface="Arial"/>
                <a:hlinkClick action="ppaction://hlinksldjump" r:id="rId5">
                  <a:extLst>
                    <a:ext uri="{A12FA001-AC4F-418D-AE19-62706E023703}">
                      <ahyp:hlinkClr val="tx"/>
                    </a:ext>
                  </a:extLst>
                </a:hlinkClick>
              </a:rPr>
              <a:t>✣</a:t>
            </a:r>
            <a:endParaRPr b="1" i="0" sz="1867"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6" name="Google Shape;116;p3"/>
          <p:cNvSpPr txBox="1"/>
          <p:nvPr>
            <p:ph type="title"/>
          </p:nvPr>
        </p:nvSpPr>
        <p:spPr>
          <a:xfrm>
            <a:off x="737900" y="628500"/>
            <a:ext cx="11360800" cy="9340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0"/>
              </a:spcBef>
              <a:spcAft>
                <a:spcPts val="0"/>
              </a:spcAft>
              <a:buClr>
                <a:schemeClr val="dk1"/>
              </a:buClr>
              <a:buSzPts val="990"/>
              <a:buNone/>
            </a:pPr>
            <a:r>
              <a:rPr b="1" lang="en" sz="2667">
                <a:latin typeface="Quicksand"/>
                <a:ea typeface="Quicksand"/>
                <a:cs typeface="Quicksand"/>
                <a:sym typeface="Quicksand"/>
              </a:rPr>
              <a:t>Group 1) Already In Process: CRLT will pilot an Embed Climate </a:t>
            </a:r>
            <a:endParaRPr b="1" sz="2667">
              <a:latin typeface="Quicksand"/>
              <a:ea typeface="Quicksand"/>
              <a:cs typeface="Quicksand"/>
              <a:sym typeface="Quicksand"/>
            </a:endParaRPr>
          </a:p>
          <a:p>
            <a:pPr indent="0" lvl="0" marL="0" rtl="0" algn="ctr">
              <a:lnSpc>
                <a:spcPct val="90000"/>
              </a:lnSpc>
              <a:spcBef>
                <a:spcPts val="0"/>
              </a:spcBef>
              <a:spcAft>
                <a:spcPts val="0"/>
              </a:spcAft>
              <a:buClr>
                <a:schemeClr val="dk1"/>
              </a:buClr>
              <a:buSzPts val="990"/>
              <a:buNone/>
            </a:pPr>
            <a:r>
              <a:rPr b="1" lang="en" sz="2667">
                <a:latin typeface="Quicksand"/>
                <a:ea typeface="Quicksand"/>
                <a:cs typeface="Quicksand"/>
                <a:sym typeface="Quicksand"/>
              </a:rPr>
              <a:t>Change in Courses (EC^3) Retreat</a:t>
            </a:r>
            <a:endParaRPr b="1" sz="2331">
              <a:latin typeface="Oswald"/>
              <a:ea typeface="Oswald"/>
              <a:cs typeface="Oswald"/>
              <a:sym typeface="Oswald"/>
            </a:endParaRPr>
          </a:p>
          <a:p>
            <a:pPr indent="0" lvl="0" marL="0" rtl="0" algn="ctr">
              <a:lnSpc>
                <a:spcPct val="90000"/>
              </a:lnSpc>
              <a:spcBef>
                <a:spcPts val="0"/>
              </a:spcBef>
              <a:spcAft>
                <a:spcPts val="0"/>
              </a:spcAft>
              <a:buSzPts val="891"/>
              <a:buNone/>
            </a:pPr>
            <a:r>
              <a:t/>
            </a:r>
            <a:endParaRPr b="1" sz="2064">
              <a:latin typeface="Oswald"/>
              <a:ea typeface="Oswald"/>
              <a:cs typeface="Oswald"/>
              <a:sym typeface="Oswald"/>
            </a:endParaRPr>
          </a:p>
        </p:txBody>
      </p:sp>
      <p:sp>
        <p:nvSpPr>
          <p:cNvPr id="117" name="Google Shape;117;p3"/>
          <p:cNvSpPr txBox="1"/>
          <p:nvPr>
            <p:ph idx="1" type="body"/>
          </p:nvPr>
        </p:nvSpPr>
        <p:spPr>
          <a:xfrm>
            <a:off x="627000" y="1671067"/>
            <a:ext cx="10938000" cy="5240400"/>
          </a:xfrm>
          <a:prstGeom prst="rect">
            <a:avLst/>
          </a:prstGeom>
          <a:noFill/>
          <a:ln>
            <a:noFill/>
          </a:ln>
        </p:spPr>
        <p:txBody>
          <a:bodyPr anchorCtr="0" anchor="t" bIns="121900" lIns="121900" spcFirstLastPara="1" rIns="121900" wrap="square" tIns="121900">
            <a:noAutofit/>
          </a:bodyPr>
          <a:lstStyle/>
          <a:p>
            <a:pPr indent="0" lvl="0" marL="0" rtl="0" algn="l">
              <a:lnSpc>
                <a:spcPct val="120000"/>
              </a:lnSpc>
              <a:spcBef>
                <a:spcPts val="0"/>
              </a:spcBef>
              <a:spcAft>
                <a:spcPts val="0"/>
              </a:spcAft>
              <a:buSzPts val="1800"/>
              <a:buNone/>
            </a:pPr>
            <a:r>
              <a:rPr b="1" lang="en" sz="2267">
                <a:solidFill>
                  <a:schemeClr val="dk1"/>
                </a:solidFill>
                <a:latin typeface="Quicksand"/>
                <a:ea typeface="Quicksand"/>
                <a:cs typeface="Quicksand"/>
                <a:sym typeface="Quicksand"/>
              </a:rPr>
              <a:t>When</a:t>
            </a:r>
            <a:r>
              <a:rPr lang="en" sz="2267">
                <a:solidFill>
                  <a:schemeClr val="dk1"/>
                </a:solidFill>
                <a:latin typeface="Quicksand"/>
                <a:ea typeface="Quicksand"/>
                <a:cs typeface="Quicksand"/>
                <a:sym typeface="Quicksand"/>
              </a:rPr>
              <a:t>: July 11 &amp; 12, 2023</a:t>
            </a:r>
            <a:endParaRPr sz="2267">
              <a:solidFill>
                <a:schemeClr val="dk1"/>
              </a:solidFill>
              <a:latin typeface="Quicksand"/>
              <a:ea typeface="Quicksand"/>
              <a:cs typeface="Quicksand"/>
              <a:sym typeface="Quicksand"/>
            </a:endParaRPr>
          </a:p>
          <a:p>
            <a:pPr indent="0" lvl="0" marL="0" rtl="0" algn="l">
              <a:lnSpc>
                <a:spcPct val="120000"/>
              </a:lnSpc>
              <a:spcBef>
                <a:spcPts val="1600"/>
              </a:spcBef>
              <a:spcAft>
                <a:spcPts val="0"/>
              </a:spcAft>
              <a:buSzPts val="1800"/>
              <a:buNone/>
            </a:pPr>
            <a:r>
              <a:rPr b="1" lang="en" sz="2267">
                <a:solidFill>
                  <a:schemeClr val="dk1"/>
                </a:solidFill>
                <a:latin typeface="Quicksand"/>
                <a:ea typeface="Quicksand"/>
                <a:cs typeface="Quicksand"/>
                <a:sym typeface="Quicksand"/>
              </a:rPr>
              <a:t>Where</a:t>
            </a:r>
            <a:r>
              <a:rPr lang="en" sz="2267">
                <a:solidFill>
                  <a:schemeClr val="dk1"/>
                </a:solidFill>
                <a:latin typeface="Quicksand"/>
                <a:ea typeface="Quicksand"/>
                <a:cs typeface="Quicksand"/>
                <a:sym typeface="Quicksand"/>
              </a:rPr>
              <a:t>: Adventure Education Center at Radrick</a:t>
            </a:r>
            <a:endParaRPr sz="2267">
              <a:solidFill>
                <a:schemeClr val="dk1"/>
              </a:solidFill>
              <a:latin typeface="Quicksand"/>
              <a:ea typeface="Quicksand"/>
              <a:cs typeface="Quicksand"/>
              <a:sym typeface="Quicksand"/>
            </a:endParaRPr>
          </a:p>
          <a:p>
            <a:pPr indent="0" lvl="0" marL="0" rtl="0" algn="l">
              <a:lnSpc>
                <a:spcPct val="120000"/>
              </a:lnSpc>
              <a:spcBef>
                <a:spcPts val="1600"/>
              </a:spcBef>
              <a:spcAft>
                <a:spcPts val="0"/>
              </a:spcAft>
              <a:buSzPts val="1800"/>
              <a:buNone/>
            </a:pPr>
            <a:r>
              <a:rPr b="1" lang="en" sz="2267">
                <a:solidFill>
                  <a:schemeClr val="dk1"/>
                </a:solidFill>
                <a:latin typeface="Quicksand"/>
                <a:ea typeface="Quicksand"/>
                <a:cs typeface="Quicksand"/>
                <a:sym typeface="Quicksand"/>
              </a:rPr>
              <a:t>Goal</a:t>
            </a:r>
            <a:r>
              <a:rPr lang="en" sz="2267">
                <a:solidFill>
                  <a:schemeClr val="dk1"/>
                </a:solidFill>
                <a:latin typeface="Quicksand"/>
                <a:ea typeface="Quicksand"/>
                <a:cs typeface="Quicksand"/>
                <a:sym typeface="Quicksand"/>
              </a:rPr>
              <a:t>: Provide a community of support to faculty interested in embedding education on climate change into an existing course.</a:t>
            </a:r>
            <a:endParaRPr sz="2267">
              <a:solidFill>
                <a:schemeClr val="dk1"/>
              </a:solidFill>
              <a:latin typeface="Quicksand"/>
              <a:ea typeface="Quicksand"/>
              <a:cs typeface="Quicksand"/>
              <a:sym typeface="Quicksand"/>
            </a:endParaRPr>
          </a:p>
          <a:p>
            <a:pPr indent="0" lvl="0" marL="0" rtl="0" algn="l">
              <a:lnSpc>
                <a:spcPct val="120000"/>
              </a:lnSpc>
              <a:spcBef>
                <a:spcPts val="1600"/>
              </a:spcBef>
              <a:spcAft>
                <a:spcPts val="0"/>
              </a:spcAft>
              <a:buSzPts val="1800"/>
              <a:buNone/>
            </a:pPr>
            <a:r>
              <a:rPr b="1" lang="en" sz="2267">
                <a:solidFill>
                  <a:schemeClr val="dk1"/>
                </a:solidFill>
                <a:latin typeface="Quicksand"/>
                <a:ea typeface="Quicksand"/>
                <a:cs typeface="Quicksand"/>
                <a:sym typeface="Quicksand"/>
              </a:rPr>
              <a:t>Structure</a:t>
            </a:r>
            <a:r>
              <a:rPr lang="en" sz="2267">
                <a:solidFill>
                  <a:schemeClr val="dk1"/>
                </a:solidFill>
                <a:latin typeface="Quicksand"/>
                <a:ea typeface="Quicksand"/>
                <a:cs typeface="Quicksand"/>
                <a:sym typeface="Quicksand"/>
              </a:rPr>
              <a:t>: Loosely modeled after Piedmont Project at Emory.  Mix of presentations, discussion, individual planning, &amp; peer feedback.  Reunion in AY 2023-2024 to compare notes and share experiences.</a:t>
            </a:r>
            <a:endParaRPr sz="2267">
              <a:solidFill>
                <a:schemeClr val="dk1"/>
              </a:solidFill>
              <a:latin typeface="Quicksand"/>
              <a:ea typeface="Quicksand"/>
              <a:cs typeface="Quicksand"/>
              <a:sym typeface="Quicksand"/>
            </a:endParaRPr>
          </a:p>
          <a:p>
            <a:pPr indent="0" lvl="0" marL="0" rtl="0" algn="l">
              <a:lnSpc>
                <a:spcPct val="120000"/>
              </a:lnSpc>
              <a:spcBef>
                <a:spcPts val="1600"/>
              </a:spcBef>
              <a:spcAft>
                <a:spcPts val="0"/>
              </a:spcAft>
              <a:buSzPts val="1800"/>
              <a:buNone/>
            </a:pPr>
            <a:r>
              <a:rPr b="1" lang="en" sz="2267">
                <a:solidFill>
                  <a:schemeClr val="dk1"/>
                </a:solidFill>
                <a:latin typeface="Quicksand"/>
                <a:ea typeface="Quicksand"/>
                <a:cs typeface="Quicksand"/>
                <a:sym typeface="Quicksand"/>
              </a:rPr>
              <a:t>Stipend</a:t>
            </a:r>
            <a:r>
              <a:rPr lang="en" sz="2267">
                <a:solidFill>
                  <a:schemeClr val="dk1"/>
                </a:solidFill>
                <a:latin typeface="Quicksand"/>
                <a:ea typeface="Quicksand"/>
                <a:cs typeface="Quicksand"/>
                <a:sym typeface="Quicksand"/>
              </a:rPr>
              <a:t>: $500 stipend for 15-20 participants</a:t>
            </a:r>
            <a:endParaRPr sz="2267">
              <a:solidFill>
                <a:schemeClr val="dk1"/>
              </a:solidFill>
              <a:latin typeface="Quicksand"/>
              <a:ea typeface="Quicksand"/>
              <a:cs typeface="Quicksand"/>
              <a:sym typeface="Quicksand"/>
            </a:endParaRPr>
          </a:p>
          <a:p>
            <a:pPr indent="0" lvl="0" marL="0" rtl="0" algn="l">
              <a:lnSpc>
                <a:spcPct val="120000"/>
              </a:lnSpc>
              <a:spcBef>
                <a:spcPts val="1600"/>
              </a:spcBef>
              <a:spcAft>
                <a:spcPts val="1600"/>
              </a:spcAft>
              <a:buSzPts val="1800"/>
              <a:buNone/>
            </a:pPr>
            <a:r>
              <a:rPr b="1" lang="en" sz="2267">
                <a:solidFill>
                  <a:schemeClr val="dk1"/>
                </a:solidFill>
                <a:latin typeface="Quicksand"/>
                <a:ea typeface="Quicksand"/>
                <a:cs typeface="Quicksand"/>
                <a:sym typeface="Quicksand"/>
              </a:rPr>
              <a:t>Application</a:t>
            </a:r>
            <a:r>
              <a:rPr lang="en" sz="2267">
                <a:solidFill>
                  <a:schemeClr val="dk1"/>
                </a:solidFill>
                <a:latin typeface="Quicksand"/>
                <a:ea typeface="Quicksand"/>
                <a:cs typeface="Quicksand"/>
                <a:sym typeface="Quicksand"/>
              </a:rPr>
              <a:t>: Distributed in Late April/Early May</a:t>
            </a:r>
            <a:endParaRPr sz="2267">
              <a:solidFill>
                <a:schemeClr val="dk1"/>
              </a:solidFill>
              <a:latin typeface="Quicksand"/>
              <a:ea typeface="Quicksand"/>
              <a:cs typeface="Quicksand"/>
              <a:sym typeface="Quicksand"/>
            </a:endParaRPr>
          </a:p>
        </p:txBody>
      </p:sp>
      <p:sp>
        <p:nvSpPr>
          <p:cNvPr id="118" name="Google Shape;118;p3"/>
          <p:cNvSpPr txBox="1"/>
          <p:nvPr/>
        </p:nvSpPr>
        <p:spPr>
          <a:xfrm>
            <a:off x="11676400" y="6269400"/>
            <a:ext cx="2736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 sz="1867" u="none" cap="none" strike="noStrike">
                <a:solidFill>
                  <a:schemeClr val="dk1"/>
                </a:solidFill>
                <a:uFill>
                  <a:noFill/>
                </a:uFill>
                <a:latin typeface="Arial"/>
                <a:ea typeface="Arial"/>
                <a:cs typeface="Arial"/>
                <a:sym typeface="Arial"/>
                <a:hlinkClick action="ppaction://hlinksldjump" r:id="rId4">
                  <a:extLst>
                    <a:ext uri="{A12FA001-AC4F-418D-AE19-62706E023703}">
                      <ahyp:hlinkClr val="tx"/>
                    </a:ext>
                  </a:extLst>
                </a:hlinkClick>
              </a:rPr>
              <a:t>✣</a:t>
            </a:r>
            <a:endParaRPr b="1" i="0" sz="1867" u="none" cap="none" strike="noStrike">
              <a:solidFill>
                <a:schemeClr val="dk1"/>
              </a:solidFill>
              <a:latin typeface="Arial"/>
              <a:ea typeface="Arial"/>
              <a:cs typeface="Arial"/>
              <a:sym typeface="Arial"/>
            </a:endParaRPr>
          </a:p>
        </p:txBody>
      </p:sp>
      <p:cxnSp>
        <p:nvCxnSpPr>
          <p:cNvPr id="119" name="Google Shape;119;p3"/>
          <p:cNvCxnSpPr/>
          <p:nvPr/>
        </p:nvCxnSpPr>
        <p:spPr>
          <a:xfrm>
            <a:off x="1343200" y="1671067"/>
            <a:ext cx="95056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Download Transparent Triangle Gold - Gold Line Clip Art PNG Image ..." id="124" name="Google Shape;124;p18"/>
          <p:cNvPicPr preferRelativeResize="0"/>
          <p:nvPr/>
        </p:nvPicPr>
        <p:blipFill rotWithShape="1">
          <a:blip r:embed="rId3">
            <a:alphaModFix/>
          </a:blip>
          <a:srcRect b="0" l="0" r="0" t="0"/>
          <a:stretch/>
        </p:blipFill>
        <p:spPr>
          <a:xfrm flipH="1">
            <a:off x="11210415" y="179632"/>
            <a:ext cx="929399" cy="763598"/>
          </a:xfrm>
          <a:prstGeom prst="rect">
            <a:avLst/>
          </a:prstGeom>
          <a:noFill/>
          <a:ln>
            <a:noFill/>
          </a:ln>
        </p:spPr>
      </p:pic>
      <p:sp>
        <p:nvSpPr>
          <p:cNvPr id="125" name="Google Shape;125;p18"/>
          <p:cNvSpPr txBox="1"/>
          <p:nvPr>
            <p:ph type="title"/>
          </p:nvPr>
        </p:nvSpPr>
        <p:spPr>
          <a:xfrm>
            <a:off x="415600" y="593375"/>
            <a:ext cx="3079500" cy="763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a:latin typeface="Century Gothic"/>
                <a:ea typeface="Century Gothic"/>
                <a:cs typeface="Century Gothic"/>
                <a:sym typeface="Century Gothic"/>
              </a:rPr>
              <a:t>GROUP 1 </a:t>
            </a:r>
            <a:endParaRPr>
              <a:latin typeface="Century Gothic"/>
              <a:ea typeface="Century Gothic"/>
              <a:cs typeface="Century Gothic"/>
              <a:sym typeface="Century Gothic"/>
            </a:endParaRPr>
          </a:p>
        </p:txBody>
      </p:sp>
      <p:sp>
        <p:nvSpPr>
          <p:cNvPr id="126" name="Google Shape;126;p18"/>
          <p:cNvSpPr txBox="1"/>
          <p:nvPr>
            <p:ph type="title"/>
          </p:nvPr>
        </p:nvSpPr>
        <p:spPr>
          <a:xfrm>
            <a:off x="8270250" y="593425"/>
            <a:ext cx="3453000" cy="16329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sz="1867">
                <a:latin typeface="Century Gothic"/>
                <a:ea typeface="Century Gothic"/>
                <a:cs typeface="Century Gothic"/>
                <a:sym typeface="Century Gothic"/>
              </a:rPr>
              <a:t>Group members names:</a:t>
            </a:r>
            <a:endParaRPr sz="1867">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2800"/>
              <a:buFont typeface="Century Gothic"/>
              <a:buNone/>
            </a:pPr>
            <a:r>
              <a:rPr lang="en" sz="1867">
                <a:latin typeface="Century Gothic"/>
                <a:ea typeface="Century Gothic"/>
                <a:cs typeface="Century Gothic"/>
                <a:sym typeface="Century Gothic"/>
              </a:rPr>
              <a:t>&lt;write names here&gt;</a:t>
            </a:r>
            <a:endParaRPr sz="1867">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2800"/>
              <a:buFont typeface="Open Sans"/>
              <a:buNone/>
            </a:pPr>
            <a:r>
              <a:t/>
            </a:r>
            <a:endParaRPr/>
          </a:p>
        </p:txBody>
      </p:sp>
      <p:sp>
        <p:nvSpPr>
          <p:cNvPr id="127" name="Google Shape;127;p18"/>
          <p:cNvSpPr txBox="1"/>
          <p:nvPr/>
        </p:nvSpPr>
        <p:spPr>
          <a:xfrm>
            <a:off x="572175" y="1374700"/>
            <a:ext cx="10865400" cy="45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800" u="none" cap="none" strike="noStrike">
                <a:solidFill>
                  <a:schemeClr val="dk1"/>
                </a:solidFill>
                <a:latin typeface="Quicksand"/>
                <a:ea typeface="Quicksand"/>
                <a:cs typeface="Quicksand"/>
                <a:sym typeface="Quicksand"/>
              </a:rPr>
              <a:t>a. How supportive might your unit be to advance these recommendation? Why/not? How could your unit support these recommendations?</a:t>
            </a:r>
            <a:endParaRPr/>
          </a:p>
          <a:p>
            <a:pPr indent="0" lvl="0" marL="0" marR="0" rtl="0" algn="l">
              <a:lnSpc>
                <a:spcPct val="115000"/>
              </a:lnSpc>
              <a:spcBef>
                <a:spcPts val="1600"/>
              </a:spcBef>
              <a:spcAft>
                <a:spcPts val="0"/>
              </a:spcAft>
              <a:buNone/>
            </a:pPr>
            <a:r>
              <a:rPr b="0" i="0" lang="en" sz="1800" u="none" cap="none" strike="noStrike">
                <a:solidFill>
                  <a:schemeClr val="dk1"/>
                </a:solidFill>
                <a:latin typeface="Quicksand"/>
                <a:ea typeface="Quicksand"/>
                <a:cs typeface="Quicksand"/>
                <a:sym typeface="Quicksand"/>
              </a:rPr>
              <a:t>b. How might these recommendations help your unit move forward with infusing climate education across your curricula?</a:t>
            </a:r>
            <a:endParaRPr/>
          </a:p>
          <a:p>
            <a:pPr indent="0" lvl="0" marL="0" marR="0" rtl="0" algn="l">
              <a:lnSpc>
                <a:spcPct val="115000"/>
              </a:lnSpc>
              <a:spcBef>
                <a:spcPts val="1600"/>
              </a:spcBef>
              <a:spcAft>
                <a:spcPts val="0"/>
              </a:spcAft>
              <a:buNone/>
            </a:pPr>
            <a:r>
              <a:rPr b="0" i="0" lang="en" sz="1800" u="none" cap="none" strike="noStrike">
                <a:solidFill>
                  <a:schemeClr val="dk1"/>
                </a:solidFill>
                <a:latin typeface="Quicksand"/>
                <a:ea typeface="Quicksand"/>
                <a:cs typeface="Quicksand"/>
                <a:sym typeface="Quicksand"/>
              </a:rPr>
              <a:t>c. What questions/concerns do you have about these recommendations?</a:t>
            </a:r>
            <a:endParaRPr b="0" i="0" sz="1800" u="none" cap="none" strike="noStrike">
              <a:solidFill>
                <a:schemeClr val="dk1"/>
              </a:solidFill>
              <a:latin typeface="Quicksand"/>
              <a:ea typeface="Quicksand"/>
              <a:cs typeface="Quicksand"/>
              <a:sym typeface="Quicksand"/>
            </a:endParaRPr>
          </a:p>
          <a:p>
            <a:pPr indent="0" lvl="0" marL="0" marR="0" rtl="0" algn="l">
              <a:lnSpc>
                <a:spcPct val="115000"/>
              </a:lnSpc>
              <a:spcBef>
                <a:spcPts val="1600"/>
              </a:spcBef>
              <a:spcAft>
                <a:spcPts val="0"/>
              </a:spcAft>
              <a:buNone/>
            </a:pPr>
            <a:r>
              <a:rPr lang="en" sz="1800">
                <a:solidFill>
                  <a:srgbClr val="0000FF"/>
                </a:solidFill>
                <a:latin typeface="Quicksand"/>
                <a:ea typeface="Quicksand"/>
                <a:cs typeface="Quicksand"/>
                <a:sym typeface="Quicksand"/>
              </a:rPr>
              <a:t>Faculty need more concrete information about linkages between climate change/sustainability and their profession (e.g. pharmacy, different health professions) -&gt; next climate education even could focus on different units and c</a:t>
            </a:r>
            <a:r>
              <a:rPr lang="en" sz="1800" u="sng">
                <a:solidFill>
                  <a:srgbClr val="0000FF"/>
                </a:solidFill>
                <a:latin typeface="Quicksand"/>
                <a:ea typeface="Quicksand"/>
                <a:cs typeface="Quicksand"/>
                <a:sym typeface="Quicksand"/>
              </a:rPr>
              <a:t>ustomization</a:t>
            </a:r>
            <a:r>
              <a:rPr lang="en" sz="1800">
                <a:solidFill>
                  <a:srgbClr val="0000FF"/>
                </a:solidFill>
                <a:latin typeface="Quicksand"/>
                <a:ea typeface="Quicksand"/>
                <a:cs typeface="Quicksand"/>
                <a:sym typeface="Quicksand"/>
              </a:rPr>
              <a:t> for their needs. (need to help units see connections to climate change)</a:t>
            </a:r>
            <a:endParaRPr sz="1800">
              <a:solidFill>
                <a:srgbClr val="0000FF"/>
              </a:solidFill>
              <a:latin typeface="Quicksand"/>
              <a:ea typeface="Quicksand"/>
              <a:cs typeface="Quicksand"/>
              <a:sym typeface="Quicksand"/>
            </a:endParaRPr>
          </a:p>
          <a:p>
            <a:pPr indent="0" lvl="0" marL="0" marR="0" rtl="0" algn="l">
              <a:lnSpc>
                <a:spcPct val="115000"/>
              </a:lnSpc>
              <a:spcBef>
                <a:spcPts val="1600"/>
              </a:spcBef>
              <a:spcAft>
                <a:spcPts val="0"/>
              </a:spcAft>
              <a:buNone/>
            </a:pPr>
            <a:r>
              <a:rPr lang="en" sz="1800">
                <a:solidFill>
                  <a:srgbClr val="0000FF"/>
                </a:solidFill>
                <a:latin typeface="Quicksand"/>
                <a:ea typeface="Quicksand"/>
                <a:cs typeface="Quicksand"/>
                <a:sym typeface="Quicksand"/>
              </a:rPr>
              <a:t>Need incentives from the university - e.g. theme semester … Need support from university - e.g. composting …Need advice/guide from university re traveling</a:t>
            </a:r>
            <a:endParaRPr sz="1800">
              <a:solidFill>
                <a:srgbClr val="0000FF"/>
              </a:solidFill>
              <a:latin typeface="Quicksand"/>
              <a:ea typeface="Quicksand"/>
              <a:cs typeface="Quicksand"/>
              <a:sym typeface="Quicksand"/>
            </a:endParaRPr>
          </a:p>
          <a:p>
            <a:pPr indent="0" lvl="0" marL="0" marR="0" rtl="0" algn="l">
              <a:lnSpc>
                <a:spcPct val="115000"/>
              </a:lnSpc>
              <a:spcBef>
                <a:spcPts val="1600"/>
              </a:spcBef>
              <a:spcAft>
                <a:spcPts val="0"/>
              </a:spcAft>
              <a:buNone/>
            </a:pPr>
            <a:r>
              <a:rPr lang="en" sz="1800">
                <a:solidFill>
                  <a:srgbClr val="0000FF"/>
                </a:solidFill>
                <a:latin typeface="Quicksand"/>
                <a:ea typeface="Quicksand"/>
                <a:cs typeface="Quicksand"/>
                <a:sym typeface="Quicksand"/>
              </a:rPr>
              <a:t>Impact (are we having positive impact through curriculum - what value is PD showing - impact on students/curriculum/unit)</a:t>
            </a:r>
            <a:endParaRPr sz="1800">
              <a:solidFill>
                <a:srgbClr val="0000FF"/>
              </a:solidFill>
              <a:latin typeface="Quicksand"/>
              <a:ea typeface="Quicksand"/>
              <a:cs typeface="Quicksand"/>
              <a:sym typeface="Quicksand"/>
            </a:endParaRPr>
          </a:p>
          <a:p>
            <a:pPr indent="0" lvl="0" marL="0" marR="0" rtl="0" algn="l">
              <a:lnSpc>
                <a:spcPct val="115000"/>
              </a:lnSpc>
              <a:spcBef>
                <a:spcPts val="1600"/>
              </a:spcBef>
              <a:spcAft>
                <a:spcPts val="0"/>
              </a:spcAft>
              <a:buNone/>
            </a:pPr>
            <a:r>
              <a:t/>
            </a:r>
            <a:endParaRPr b="0" i="0" sz="1800" u="none" cap="none" strike="noStrike">
              <a:solidFill>
                <a:schemeClr val="dk1"/>
              </a:solidFill>
              <a:latin typeface="Quicksand"/>
              <a:ea typeface="Quicksand"/>
              <a:cs typeface="Quicksand"/>
              <a:sym typeface="Quicksand"/>
            </a:endParaRPr>
          </a:p>
          <a:p>
            <a:pPr indent="0" lvl="0" marL="0" marR="0" rtl="0" algn="l">
              <a:lnSpc>
                <a:spcPct val="115000"/>
              </a:lnSpc>
              <a:spcBef>
                <a:spcPts val="1600"/>
              </a:spcBef>
              <a:spcAft>
                <a:spcPts val="1600"/>
              </a:spcAft>
              <a:buNone/>
            </a:pPr>
            <a:r>
              <a:t/>
            </a:r>
            <a:endParaRPr b="0" i="0" sz="1800" u="none" cap="none" strike="noStrike">
              <a:solidFill>
                <a:schemeClr val="dk1"/>
              </a:solidFill>
              <a:latin typeface="Quicksand"/>
              <a:ea typeface="Quicksand"/>
              <a:cs typeface="Quicksand"/>
              <a:sym typeface="Quicksand"/>
            </a:endParaRPr>
          </a:p>
        </p:txBody>
      </p:sp>
      <p:sp>
        <p:nvSpPr>
          <p:cNvPr id="128" name="Google Shape;128;p18"/>
          <p:cNvSpPr txBox="1"/>
          <p:nvPr/>
        </p:nvSpPr>
        <p:spPr>
          <a:xfrm>
            <a:off x="288375" y="6540000"/>
            <a:ext cx="6643800" cy="31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Open Sans"/>
                <a:ea typeface="Open Sans"/>
                <a:cs typeface="Open Sans"/>
                <a:sym typeface="Open Sans"/>
              </a:rPr>
              <a:t>Please add initials next to responses</a:t>
            </a:r>
            <a:endParaRPr b="0" i="1"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rgbClr val="3F3F3F"/>
              </a:buClr>
              <a:buSzPct val="70707"/>
              <a:buFont typeface="Open Sans"/>
              <a:buNone/>
            </a:pPr>
            <a:r>
              <a:t/>
            </a:r>
            <a:endParaRPr/>
          </a:p>
        </p:txBody>
      </p:sp>
      <p:sp>
        <p:nvSpPr>
          <p:cNvPr id="134" name="Google Shape;134;p19"/>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20000"/>
              </a:lnSpc>
              <a:spcBef>
                <a:spcPts val="0"/>
              </a:spcBef>
              <a:spcAft>
                <a:spcPts val="1600"/>
              </a:spcAft>
              <a:buSzPts val="1800"/>
              <a:buNone/>
            </a:pPr>
            <a:r>
              <a:t/>
            </a:r>
            <a:endParaRPr/>
          </a:p>
        </p:txBody>
      </p:sp>
      <p:pic>
        <p:nvPicPr>
          <p:cNvPr id="135" name="Google Shape;135;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p19"/>
          <p:cNvSpPr txBox="1"/>
          <p:nvPr>
            <p:ph type="title"/>
          </p:nvPr>
        </p:nvSpPr>
        <p:spPr>
          <a:xfrm>
            <a:off x="5230967" y="283221"/>
            <a:ext cx="73784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Open Sans"/>
              <a:buNone/>
            </a:pPr>
            <a:r>
              <a:rPr lang="en" sz="2800">
                <a:latin typeface="Oswald"/>
                <a:ea typeface="Oswald"/>
                <a:cs typeface="Oswald"/>
                <a:sym typeface="Oswald"/>
              </a:rPr>
              <a:t>Group 2 Transform U-M into a Campus Living Lab</a:t>
            </a:r>
            <a:endParaRPr sz="2800">
              <a:latin typeface="Oswald"/>
              <a:ea typeface="Oswald"/>
              <a:cs typeface="Oswald"/>
              <a:sym typeface="Oswald"/>
            </a:endParaRPr>
          </a:p>
          <a:p>
            <a:pPr indent="0" lvl="0" marL="0" rtl="0" algn="l">
              <a:lnSpc>
                <a:spcPct val="90000"/>
              </a:lnSpc>
              <a:spcBef>
                <a:spcPts val="0"/>
              </a:spcBef>
              <a:spcAft>
                <a:spcPts val="0"/>
              </a:spcAft>
              <a:buClr>
                <a:srgbClr val="3F3F3F"/>
              </a:buClr>
              <a:buSzPts val="2800"/>
              <a:buFont typeface="Open Sans"/>
              <a:buNone/>
            </a:pPr>
            <a:r>
              <a:t/>
            </a:r>
            <a:endParaRPr sz="3333"/>
          </a:p>
        </p:txBody>
      </p:sp>
      <p:sp>
        <p:nvSpPr>
          <p:cNvPr id="137" name="Google Shape;137;p19"/>
          <p:cNvSpPr txBox="1"/>
          <p:nvPr>
            <p:ph idx="1" type="body"/>
          </p:nvPr>
        </p:nvSpPr>
        <p:spPr>
          <a:xfrm>
            <a:off x="5436867" y="1161633"/>
            <a:ext cx="6503600" cy="4927200"/>
          </a:xfrm>
          <a:prstGeom prst="rect">
            <a:avLst/>
          </a:prstGeom>
          <a:noFill/>
          <a:ln>
            <a:noFill/>
          </a:ln>
        </p:spPr>
        <p:txBody>
          <a:bodyPr anchorCtr="0" anchor="t" bIns="121900" lIns="121900" spcFirstLastPara="1" rIns="121900" wrap="square" tIns="121900">
            <a:noAutofit/>
          </a:bodyPr>
          <a:lstStyle/>
          <a:p>
            <a:pPr indent="-228594" lvl="0" marL="228594" rtl="0" algn="l">
              <a:lnSpc>
                <a:spcPct val="95000"/>
              </a:lnSpc>
              <a:spcBef>
                <a:spcPts val="0"/>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Create an asset map of living learning lab opportunities across U-M campuses</a:t>
            </a:r>
            <a:endParaRPr sz="1476">
              <a:solidFill>
                <a:schemeClr val="dk1"/>
              </a:solidFill>
              <a:latin typeface="Quicksand"/>
              <a:ea typeface="Quicksand"/>
              <a:cs typeface="Quicksand"/>
              <a:sym typeface="Quicksand"/>
            </a:endParaRPr>
          </a:p>
          <a:p>
            <a:pPr indent="-246162" lvl="1" marL="990575" rtl="0" algn="l">
              <a:lnSpc>
                <a:spcPct val="95000"/>
              </a:lnSpc>
              <a:spcBef>
                <a:spcPts val="0"/>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See the </a:t>
            </a:r>
            <a:r>
              <a:rPr lang="en" sz="1476" u="sng">
                <a:solidFill>
                  <a:schemeClr val="dk1"/>
                </a:solidFill>
                <a:latin typeface="Quicksand"/>
                <a:ea typeface="Quicksand"/>
                <a:cs typeface="Quicksand"/>
                <a:sym typeface="Quicksand"/>
                <a:hlinkClick r:id="rId4">
                  <a:extLst>
                    <a:ext uri="{A12FA001-AC4F-418D-AE19-62706E023703}">
                      <ahyp:hlinkClr val="tx"/>
                    </a:ext>
                  </a:extLst>
                </a:hlinkClick>
              </a:rPr>
              <a:t>Wellbeing Collective website</a:t>
            </a:r>
            <a:r>
              <a:rPr lang="en" sz="1476">
                <a:solidFill>
                  <a:schemeClr val="dk1"/>
                </a:solidFill>
                <a:latin typeface="Quicksand"/>
                <a:ea typeface="Quicksand"/>
                <a:cs typeface="Quicksand"/>
                <a:sym typeface="Quicksand"/>
              </a:rPr>
              <a:t> as a potential template</a:t>
            </a:r>
            <a:endParaRPr sz="1476">
              <a:solidFill>
                <a:schemeClr val="dk1"/>
              </a:solidFill>
              <a:latin typeface="Quicksand"/>
              <a:ea typeface="Quicksand"/>
              <a:cs typeface="Quicksand"/>
              <a:sym typeface="Quicksand"/>
            </a:endParaRPr>
          </a:p>
          <a:p>
            <a:pPr indent="-228594" lvl="0" marL="228594" rtl="0" algn="l">
              <a:lnSpc>
                <a:spcPct val="95000"/>
              </a:lnSpc>
              <a:spcBef>
                <a:spcPts val="1333"/>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Centralized office/position for “campus-as-lab” coordination, with funding, resources, and logistical support for faculty to integrate living learning lab experiences into existing courses</a:t>
            </a:r>
            <a:endParaRPr sz="1476">
              <a:solidFill>
                <a:schemeClr val="dk1"/>
              </a:solidFill>
              <a:latin typeface="Quicksand"/>
              <a:ea typeface="Quicksand"/>
              <a:cs typeface="Quicksand"/>
              <a:sym typeface="Quicksand"/>
            </a:endParaRPr>
          </a:p>
          <a:p>
            <a:pPr indent="-228594" lvl="0" marL="228594" rtl="0" algn="l">
              <a:lnSpc>
                <a:spcPct val="95000"/>
              </a:lnSpc>
              <a:spcBef>
                <a:spcPts val="1333"/>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Expand funding and support for university-wide communities of practice in climate/sustainability</a:t>
            </a:r>
            <a:endParaRPr sz="1476">
              <a:solidFill>
                <a:schemeClr val="dk1"/>
              </a:solidFill>
              <a:latin typeface="Quicksand"/>
              <a:ea typeface="Quicksand"/>
              <a:cs typeface="Quicksand"/>
              <a:sym typeface="Quicksand"/>
            </a:endParaRPr>
          </a:p>
          <a:p>
            <a:pPr indent="-228594" lvl="0" marL="228594" rtl="0" algn="l">
              <a:lnSpc>
                <a:spcPct val="95000"/>
              </a:lnSpc>
              <a:spcBef>
                <a:spcPts val="1333"/>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Coordinate with facilities to employ students in campus operations and/or host interdisciplinary student project teams to push forward carbon neutrality goals</a:t>
            </a:r>
            <a:endParaRPr sz="1476">
              <a:solidFill>
                <a:schemeClr val="dk1"/>
              </a:solidFill>
              <a:latin typeface="Quicksand"/>
              <a:ea typeface="Quicksand"/>
              <a:cs typeface="Quicksand"/>
              <a:sym typeface="Quicksand"/>
            </a:endParaRPr>
          </a:p>
          <a:p>
            <a:pPr indent="-246162" lvl="1" marL="990575" rtl="0" algn="l">
              <a:lnSpc>
                <a:spcPct val="95000"/>
              </a:lnSpc>
              <a:spcBef>
                <a:spcPts val="0"/>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Example: </a:t>
            </a:r>
            <a:r>
              <a:rPr lang="en" sz="1476" u="sng">
                <a:solidFill>
                  <a:schemeClr val="dk1"/>
                </a:solidFill>
                <a:latin typeface="Quicksand"/>
                <a:ea typeface="Quicksand"/>
                <a:cs typeface="Quicksand"/>
                <a:sym typeface="Quicksand"/>
                <a:hlinkClick r:id="rId5">
                  <a:extLst>
                    <a:ext uri="{A12FA001-AC4F-418D-AE19-62706E023703}">
                      <ahyp:hlinkClr val="tx"/>
                    </a:ext>
                  </a:extLst>
                </a:hlinkClick>
              </a:rPr>
              <a:t>Stanford’s Living Lab Fellowship Program</a:t>
            </a:r>
            <a:r>
              <a:rPr lang="en" sz="1476">
                <a:solidFill>
                  <a:schemeClr val="dk1"/>
                </a:solidFill>
                <a:latin typeface="Quicksand"/>
                <a:ea typeface="Quicksand"/>
                <a:cs typeface="Quicksand"/>
                <a:sym typeface="Quicksand"/>
              </a:rPr>
              <a:t>  </a:t>
            </a:r>
            <a:endParaRPr sz="1476">
              <a:solidFill>
                <a:schemeClr val="dk1"/>
              </a:solidFill>
              <a:latin typeface="Quicksand"/>
              <a:ea typeface="Quicksand"/>
              <a:cs typeface="Quicksand"/>
              <a:sym typeface="Quicksand"/>
            </a:endParaRPr>
          </a:p>
          <a:p>
            <a:pPr indent="-228594" lvl="0" marL="228594" rtl="0" algn="l">
              <a:lnSpc>
                <a:spcPct val="95000"/>
              </a:lnSpc>
              <a:spcBef>
                <a:spcPts val="1333"/>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Leverage existing community engagement structures across campus to use Michigan communities as living labs for sustainability and climate mitigation/adaptation strategies</a:t>
            </a:r>
            <a:endParaRPr sz="1476">
              <a:solidFill>
                <a:schemeClr val="dk1"/>
              </a:solidFill>
              <a:latin typeface="Quicksand"/>
              <a:ea typeface="Quicksand"/>
              <a:cs typeface="Quicksand"/>
              <a:sym typeface="Quicksand"/>
            </a:endParaRPr>
          </a:p>
          <a:p>
            <a:pPr indent="-246162" lvl="1" marL="990575" rtl="0" algn="l">
              <a:lnSpc>
                <a:spcPct val="95000"/>
              </a:lnSpc>
              <a:spcBef>
                <a:spcPts val="0"/>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Ginsburg, SEAS Sustainability Clinic, Public Health Action Support Team, etc. </a:t>
            </a:r>
            <a:endParaRPr sz="1476">
              <a:solidFill>
                <a:schemeClr val="dk1"/>
              </a:solidFill>
              <a:latin typeface="Quicksand"/>
              <a:ea typeface="Quicksand"/>
              <a:cs typeface="Quicksand"/>
              <a:sym typeface="Quicksand"/>
            </a:endParaRPr>
          </a:p>
          <a:p>
            <a:pPr indent="-246162" lvl="1" marL="990575" rtl="0" algn="l">
              <a:lnSpc>
                <a:spcPct val="95000"/>
              </a:lnSpc>
              <a:spcBef>
                <a:spcPts val="0"/>
              </a:spcBef>
              <a:spcAft>
                <a:spcPts val="0"/>
              </a:spcAft>
              <a:buClr>
                <a:schemeClr val="dk1"/>
              </a:buClr>
              <a:buSzPts val="1108"/>
              <a:buFont typeface="Quicksand"/>
              <a:buChar char="○"/>
            </a:pPr>
            <a:r>
              <a:rPr lang="en" sz="1476">
                <a:solidFill>
                  <a:schemeClr val="dk1"/>
                </a:solidFill>
                <a:latin typeface="Quicksand"/>
                <a:ea typeface="Quicksand"/>
                <a:cs typeface="Quicksand"/>
                <a:sym typeface="Quicksand"/>
              </a:rPr>
              <a:t>Develop hands-on learning experiences for regionally specific decarbonization projects</a:t>
            </a:r>
            <a:endParaRPr sz="1476">
              <a:solidFill>
                <a:schemeClr val="dk1"/>
              </a:solidFill>
              <a:latin typeface="Quicksand"/>
              <a:ea typeface="Quicksand"/>
              <a:cs typeface="Quicksand"/>
              <a:sym typeface="Quicksand"/>
            </a:endParaRPr>
          </a:p>
        </p:txBody>
      </p:sp>
      <p:sp>
        <p:nvSpPr>
          <p:cNvPr id="138" name="Google Shape;138;p19"/>
          <p:cNvSpPr txBox="1"/>
          <p:nvPr/>
        </p:nvSpPr>
        <p:spPr>
          <a:xfrm>
            <a:off x="11676400" y="6269400"/>
            <a:ext cx="2736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 sz="1867" u="none" cap="none" strike="noStrike">
                <a:solidFill>
                  <a:schemeClr val="dk1"/>
                </a:solidFill>
                <a:uFill>
                  <a:noFill/>
                </a:uFill>
                <a:latin typeface="Arial"/>
                <a:ea typeface="Arial"/>
                <a:cs typeface="Arial"/>
                <a:sym typeface="Arial"/>
                <a:hlinkClick action="ppaction://hlinksldjump" r:id="rId6">
                  <a:extLst>
                    <a:ext uri="{A12FA001-AC4F-418D-AE19-62706E023703}">
                      <ahyp:hlinkClr val="tx"/>
                    </a:ext>
                  </a:extLst>
                </a:hlinkClick>
              </a:rPr>
              <a:t>✣</a:t>
            </a:r>
            <a:endParaRPr b="1" i="0" sz="1867"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Download Transparent Triangle Gold - Gold Line Clip Art PNG Image ..." id="143" name="Google Shape;143;p20"/>
          <p:cNvPicPr preferRelativeResize="0"/>
          <p:nvPr/>
        </p:nvPicPr>
        <p:blipFill rotWithShape="1">
          <a:blip r:embed="rId3">
            <a:alphaModFix/>
          </a:blip>
          <a:srcRect b="0" l="0" r="0" t="0"/>
          <a:stretch/>
        </p:blipFill>
        <p:spPr>
          <a:xfrm flipH="1">
            <a:off x="11210415" y="179632"/>
            <a:ext cx="929399" cy="763598"/>
          </a:xfrm>
          <a:prstGeom prst="rect">
            <a:avLst/>
          </a:prstGeom>
          <a:noFill/>
          <a:ln>
            <a:noFill/>
          </a:ln>
        </p:spPr>
      </p:pic>
      <p:sp>
        <p:nvSpPr>
          <p:cNvPr id="144" name="Google Shape;144;p20"/>
          <p:cNvSpPr txBox="1"/>
          <p:nvPr>
            <p:ph type="title"/>
          </p:nvPr>
        </p:nvSpPr>
        <p:spPr>
          <a:xfrm>
            <a:off x="415600" y="593375"/>
            <a:ext cx="3079500" cy="763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a:latin typeface="Century Gothic"/>
                <a:ea typeface="Century Gothic"/>
                <a:cs typeface="Century Gothic"/>
                <a:sym typeface="Century Gothic"/>
              </a:rPr>
              <a:t>GROUP 2 </a:t>
            </a:r>
            <a:endParaRPr>
              <a:latin typeface="Century Gothic"/>
              <a:ea typeface="Century Gothic"/>
              <a:cs typeface="Century Gothic"/>
              <a:sym typeface="Century Gothic"/>
            </a:endParaRPr>
          </a:p>
        </p:txBody>
      </p:sp>
      <p:sp>
        <p:nvSpPr>
          <p:cNvPr id="145" name="Google Shape;145;p20"/>
          <p:cNvSpPr txBox="1"/>
          <p:nvPr>
            <p:ph type="title"/>
          </p:nvPr>
        </p:nvSpPr>
        <p:spPr>
          <a:xfrm>
            <a:off x="8270250" y="593425"/>
            <a:ext cx="3453000" cy="16329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sz="1867">
                <a:latin typeface="Century Gothic"/>
                <a:ea typeface="Century Gothic"/>
                <a:cs typeface="Century Gothic"/>
                <a:sym typeface="Century Gothic"/>
              </a:rPr>
              <a:t>Group members names:</a:t>
            </a:r>
            <a:endParaRPr sz="1867">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2800"/>
              <a:buFont typeface="Century Gothic"/>
              <a:buNone/>
            </a:pPr>
            <a:r>
              <a:rPr lang="en" sz="1867">
                <a:latin typeface="Century Gothic"/>
                <a:ea typeface="Century Gothic"/>
                <a:cs typeface="Century Gothic"/>
                <a:sym typeface="Century Gothic"/>
              </a:rPr>
              <a:t>&lt;write names here&gt;</a:t>
            </a:r>
            <a:endParaRPr sz="1867">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2800"/>
              <a:buFont typeface="Open Sans"/>
              <a:buNone/>
            </a:pPr>
            <a:r>
              <a:t/>
            </a:r>
            <a:endParaRPr/>
          </a:p>
        </p:txBody>
      </p:sp>
      <p:sp>
        <p:nvSpPr>
          <p:cNvPr id="146" name="Google Shape;146;p20"/>
          <p:cNvSpPr txBox="1"/>
          <p:nvPr/>
        </p:nvSpPr>
        <p:spPr>
          <a:xfrm>
            <a:off x="495975" y="1603300"/>
            <a:ext cx="10865400" cy="45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800" u="none" cap="none" strike="noStrike">
                <a:solidFill>
                  <a:schemeClr val="dk1"/>
                </a:solidFill>
                <a:latin typeface="Quicksand"/>
                <a:ea typeface="Quicksand"/>
                <a:cs typeface="Quicksand"/>
                <a:sym typeface="Quicksand"/>
              </a:rPr>
              <a:t>a. How supportive might your unit be to advance these recommendation? Why/not? How could your unit support these recommendations?</a:t>
            </a:r>
            <a:endParaRPr b="0" i="0" sz="1800" u="none" cap="none" strike="noStrike">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Not clear what the opportunity is for SSW – and it is not embedded in the teaching</a:t>
            </a:r>
            <a:endParaRPr sz="1800">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SSW does not see as they can contribute to it – there should be specific language about the social issues</a:t>
            </a:r>
            <a:endParaRPr sz="1800">
              <a:solidFill>
                <a:schemeClr val="dk1"/>
              </a:solidFill>
              <a:latin typeface="Quicksand"/>
              <a:ea typeface="Quicksand"/>
              <a:cs typeface="Quicksand"/>
              <a:sym typeface="Quicksand"/>
            </a:endParaRPr>
          </a:p>
          <a:p>
            <a:pPr indent="0" lvl="0" marL="0" marR="0" rtl="0" algn="l">
              <a:lnSpc>
                <a:spcPct val="115000"/>
              </a:lnSpc>
              <a:spcBef>
                <a:spcPts val="0"/>
              </a:spcBef>
              <a:spcAft>
                <a:spcPts val="0"/>
              </a:spcAft>
              <a:buNone/>
            </a:pPr>
            <a:r>
              <a:t/>
            </a:r>
            <a:endParaRPr sz="1800">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Ford has a core of faculty who is very interested, and are striving to establish cross-school collaboration</a:t>
            </a:r>
            <a:endParaRPr sz="1800">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The university needs a structure to coordinate the sustainability work: there are really two options: one is a </a:t>
            </a:r>
            <a:r>
              <a:rPr b="1" lang="en" sz="1800">
                <a:solidFill>
                  <a:schemeClr val="dk1"/>
                </a:solidFill>
                <a:latin typeface="Quicksand"/>
                <a:ea typeface="Quicksand"/>
                <a:cs typeface="Quicksand"/>
                <a:sym typeface="Quicksand"/>
              </a:rPr>
              <a:t>central role</a:t>
            </a:r>
            <a:r>
              <a:rPr lang="en" sz="1800">
                <a:solidFill>
                  <a:schemeClr val="dk1"/>
                </a:solidFill>
                <a:latin typeface="Quicksand"/>
                <a:ea typeface="Quicksand"/>
                <a:cs typeface="Quicksand"/>
                <a:sym typeface="Quicksand"/>
              </a:rPr>
              <a:t> (e.g. vice provost, but very expensive), another is a </a:t>
            </a:r>
            <a:r>
              <a:rPr b="1" lang="en" sz="1800">
                <a:solidFill>
                  <a:schemeClr val="dk1"/>
                </a:solidFill>
                <a:latin typeface="Quicksand"/>
                <a:ea typeface="Quicksand"/>
                <a:cs typeface="Quicksand"/>
                <a:sym typeface="Quicksand"/>
              </a:rPr>
              <a:t>committee model</a:t>
            </a:r>
            <a:r>
              <a:rPr lang="en" sz="1800">
                <a:solidFill>
                  <a:schemeClr val="dk1"/>
                </a:solidFill>
                <a:latin typeface="Quicksand"/>
                <a:ea typeface="Quicksand"/>
                <a:cs typeface="Quicksand"/>
                <a:sym typeface="Quicksand"/>
              </a:rPr>
              <a:t> – collaboration among the units who are involved in sustainability – representatives come together into a committee with a rotating chair— two different models [john ciorciari]</a:t>
            </a:r>
            <a:endParaRPr sz="1800">
              <a:solidFill>
                <a:schemeClr val="dk1"/>
              </a:solidFill>
              <a:latin typeface="Quicksand"/>
              <a:ea typeface="Quicksand"/>
              <a:cs typeface="Quicksand"/>
              <a:sym typeface="Quicksand"/>
            </a:endParaRPr>
          </a:p>
          <a:p>
            <a:pPr indent="0" lvl="0" marL="0" marR="0" rtl="0" algn="l">
              <a:lnSpc>
                <a:spcPct val="115000"/>
              </a:lnSpc>
              <a:spcBef>
                <a:spcPts val="1600"/>
              </a:spcBef>
              <a:spcAft>
                <a:spcPts val="0"/>
              </a:spcAft>
              <a:buNone/>
            </a:pPr>
            <a:r>
              <a:rPr b="0" i="0" lang="en" sz="1800" u="none" cap="none" strike="noStrike">
                <a:solidFill>
                  <a:schemeClr val="dk1"/>
                </a:solidFill>
                <a:latin typeface="Quicksand"/>
                <a:ea typeface="Quicksand"/>
                <a:cs typeface="Quicksand"/>
                <a:sym typeface="Quicksand"/>
              </a:rPr>
              <a:t>b. How might these recommendations help your unit move forward with infusing climate education across your curricula?</a:t>
            </a:r>
            <a:endParaRPr/>
          </a:p>
          <a:p>
            <a:pPr indent="0" lvl="0" marL="0" marR="0" rtl="0" algn="l">
              <a:lnSpc>
                <a:spcPct val="115000"/>
              </a:lnSpc>
              <a:spcBef>
                <a:spcPts val="1600"/>
              </a:spcBef>
              <a:spcAft>
                <a:spcPts val="0"/>
              </a:spcAft>
              <a:buNone/>
            </a:pPr>
            <a:r>
              <a:rPr b="0" i="0" lang="en" sz="1800" u="none" cap="none" strike="noStrike">
                <a:solidFill>
                  <a:schemeClr val="dk1"/>
                </a:solidFill>
                <a:latin typeface="Quicksand"/>
                <a:ea typeface="Quicksand"/>
                <a:cs typeface="Quicksand"/>
                <a:sym typeface="Quicksand"/>
              </a:rPr>
              <a:t>c. What questions/concerns do you have about these recommendations?</a:t>
            </a:r>
            <a:endParaRPr/>
          </a:p>
          <a:p>
            <a:pPr indent="0" lvl="0" marL="0" marR="0" rtl="0" algn="l">
              <a:lnSpc>
                <a:spcPct val="115000"/>
              </a:lnSpc>
              <a:spcBef>
                <a:spcPts val="1600"/>
              </a:spcBef>
              <a:spcAft>
                <a:spcPts val="0"/>
              </a:spcAft>
              <a:buNone/>
            </a:pPr>
            <a:r>
              <a:t/>
            </a:r>
            <a:endParaRPr b="0" i="0" sz="1800" u="none" cap="none" strike="noStrike">
              <a:solidFill>
                <a:schemeClr val="dk1"/>
              </a:solidFill>
              <a:latin typeface="Quicksand"/>
              <a:ea typeface="Quicksand"/>
              <a:cs typeface="Quicksand"/>
              <a:sym typeface="Quicksand"/>
            </a:endParaRPr>
          </a:p>
          <a:p>
            <a:pPr indent="0" lvl="0" marL="0" marR="0" rtl="0" algn="l">
              <a:lnSpc>
                <a:spcPct val="115000"/>
              </a:lnSpc>
              <a:spcBef>
                <a:spcPts val="1600"/>
              </a:spcBef>
              <a:spcAft>
                <a:spcPts val="1600"/>
              </a:spcAft>
              <a:buNone/>
            </a:pPr>
            <a:r>
              <a:t/>
            </a:r>
            <a:endParaRPr b="0" i="0" sz="1800" u="none" cap="none" strike="noStrike">
              <a:solidFill>
                <a:schemeClr val="dk1"/>
              </a:solidFill>
              <a:latin typeface="Quicksand"/>
              <a:ea typeface="Quicksand"/>
              <a:cs typeface="Quicksand"/>
              <a:sym typeface="Quicksand"/>
            </a:endParaRPr>
          </a:p>
        </p:txBody>
      </p:sp>
      <p:sp>
        <p:nvSpPr>
          <p:cNvPr id="147" name="Google Shape;147;p20"/>
          <p:cNvSpPr txBox="1"/>
          <p:nvPr/>
        </p:nvSpPr>
        <p:spPr>
          <a:xfrm>
            <a:off x="288375" y="6540000"/>
            <a:ext cx="6643800" cy="31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Open Sans"/>
                <a:ea typeface="Open Sans"/>
                <a:cs typeface="Open Sans"/>
                <a:sym typeface="Open Sans"/>
              </a:rPr>
              <a:t>Please add initials next to responses</a:t>
            </a:r>
            <a:endParaRPr b="0" i="1"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rgbClr val="3F3F3F"/>
              </a:buClr>
              <a:buSzPct val="70707"/>
              <a:buFont typeface="Open Sans"/>
              <a:buNone/>
            </a:pPr>
            <a:r>
              <a:t/>
            </a:r>
            <a:endParaRPr/>
          </a:p>
        </p:txBody>
      </p:sp>
      <p:sp>
        <p:nvSpPr>
          <p:cNvPr id="153" name="Google Shape;153;p21"/>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20000"/>
              </a:lnSpc>
              <a:spcBef>
                <a:spcPts val="0"/>
              </a:spcBef>
              <a:spcAft>
                <a:spcPts val="1600"/>
              </a:spcAft>
              <a:buSzPts val="1800"/>
              <a:buNone/>
            </a:pPr>
            <a:r>
              <a:t/>
            </a:r>
            <a:endParaRPr/>
          </a:p>
        </p:txBody>
      </p:sp>
      <p:pic>
        <p:nvPicPr>
          <p:cNvPr id="154" name="Google Shape;154;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5" name="Google Shape;155;p21"/>
          <p:cNvSpPr txBox="1"/>
          <p:nvPr>
            <p:ph type="title"/>
          </p:nvPr>
        </p:nvSpPr>
        <p:spPr>
          <a:xfrm>
            <a:off x="831200" y="7535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Open Sans"/>
              <a:buNone/>
            </a:pPr>
            <a:r>
              <a:rPr lang="en" sz="3333">
                <a:latin typeface="Oswald"/>
                <a:ea typeface="Oswald"/>
                <a:cs typeface="Oswald"/>
                <a:sym typeface="Oswald"/>
              </a:rPr>
              <a:t>Group 3: Integrate Climate Education </a:t>
            </a:r>
            <a:br>
              <a:rPr lang="en" sz="3333">
                <a:latin typeface="Oswald"/>
                <a:ea typeface="Oswald"/>
                <a:cs typeface="Oswald"/>
                <a:sym typeface="Oswald"/>
              </a:rPr>
            </a:br>
            <a:r>
              <a:rPr lang="en" sz="3333">
                <a:latin typeface="Oswald"/>
                <a:ea typeface="Oswald"/>
                <a:cs typeface="Oswald"/>
                <a:sym typeface="Oswald"/>
              </a:rPr>
              <a:t>and Sustainability across the Curriculum</a:t>
            </a:r>
            <a:endParaRPr sz="3333">
              <a:latin typeface="Oswald"/>
              <a:ea typeface="Oswald"/>
              <a:cs typeface="Oswald"/>
              <a:sym typeface="Oswald"/>
            </a:endParaRPr>
          </a:p>
          <a:p>
            <a:pPr indent="0" lvl="0" marL="0" rtl="0" algn="l">
              <a:lnSpc>
                <a:spcPct val="90000"/>
              </a:lnSpc>
              <a:spcBef>
                <a:spcPts val="0"/>
              </a:spcBef>
              <a:spcAft>
                <a:spcPts val="0"/>
              </a:spcAft>
              <a:buClr>
                <a:srgbClr val="3F3F3F"/>
              </a:buClr>
              <a:buSzPts val="2800"/>
              <a:buFont typeface="Open Sans"/>
              <a:buNone/>
            </a:pPr>
            <a:r>
              <a:t/>
            </a:r>
            <a:endParaRPr sz="3333">
              <a:latin typeface="Oswald"/>
              <a:ea typeface="Oswald"/>
              <a:cs typeface="Oswald"/>
              <a:sym typeface="Oswald"/>
            </a:endParaRPr>
          </a:p>
          <a:p>
            <a:pPr indent="0" lvl="0" marL="0" rtl="0" algn="l">
              <a:lnSpc>
                <a:spcPct val="90000"/>
              </a:lnSpc>
              <a:spcBef>
                <a:spcPts val="0"/>
              </a:spcBef>
              <a:spcAft>
                <a:spcPts val="0"/>
              </a:spcAft>
              <a:buClr>
                <a:srgbClr val="3F3F3F"/>
              </a:buClr>
              <a:buSzPts val="2800"/>
              <a:buFont typeface="Open Sans"/>
              <a:buNone/>
            </a:pPr>
            <a:r>
              <a:t/>
            </a:r>
            <a:endParaRPr sz="3333">
              <a:latin typeface="Oswald"/>
              <a:ea typeface="Oswald"/>
              <a:cs typeface="Oswald"/>
              <a:sym typeface="Oswald"/>
            </a:endParaRPr>
          </a:p>
        </p:txBody>
      </p:sp>
      <p:sp>
        <p:nvSpPr>
          <p:cNvPr id="156" name="Google Shape;156;p21"/>
          <p:cNvSpPr txBox="1"/>
          <p:nvPr>
            <p:ph idx="1" type="body"/>
          </p:nvPr>
        </p:nvSpPr>
        <p:spPr>
          <a:xfrm>
            <a:off x="831200" y="1745900"/>
            <a:ext cx="9256400" cy="4704400"/>
          </a:xfrm>
          <a:prstGeom prst="rect">
            <a:avLst/>
          </a:prstGeom>
          <a:noFill/>
          <a:ln>
            <a:noFill/>
          </a:ln>
        </p:spPr>
        <p:txBody>
          <a:bodyPr anchorCtr="0" anchor="t" bIns="121900" lIns="121900" spcFirstLastPara="1" rIns="121900" wrap="square" tIns="121900">
            <a:normAutofit fontScale="62500" lnSpcReduction="20000"/>
          </a:bodyPr>
          <a:lstStyle/>
          <a:p>
            <a:pPr indent="0" lvl="0" marL="0" rtl="0" algn="l">
              <a:lnSpc>
                <a:spcPct val="120000"/>
              </a:lnSpc>
              <a:spcBef>
                <a:spcPts val="0"/>
              </a:spcBef>
              <a:spcAft>
                <a:spcPts val="0"/>
              </a:spcAft>
              <a:buSzPct val="138996"/>
              <a:buNone/>
            </a:pPr>
            <a:r>
              <a:t/>
            </a:r>
            <a:endParaRPr sz="2072">
              <a:solidFill>
                <a:schemeClr val="dk1"/>
              </a:solidFill>
              <a:latin typeface="Quicksand"/>
              <a:ea typeface="Quicksand"/>
              <a:cs typeface="Quicksand"/>
              <a:sym typeface="Quicksand"/>
            </a:endParaRPr>
          </a:p>
          <a:p>
            <a:pPr indent="-244541" lvl="0" marL="380990"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Expand upon sustainability citizen at U-M  (Toronto model) to different forms of learning. Examples for the three levels:</a:t>
            </a:r>
            <a:endParaRPr sz="2072">
              <a:solidFill>
                <a:schemeClr val="dk1"/>
              </a:solidFill>
              <a:latin typeface="Quicksand"/>
              <a:ea typeface="Quicksand"/>
              <a:cs typeface="Quicksand"/>
              <a:sym typeface="Quicksand"/>
            </a:endParaRPr>
          </a:p>
          <a:p>
            <a:pPr indent="-168341" lvl="1" marL="838179"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Citizen: Planet Blue training for all incoming students (part of orientation)</a:t>
            </a:r>
            <a:endParaRPr sz="2072">
              <a:solidFill>
                <a:schemeClr val="dk1"/>
              </a:solidFill>
              <a:latin typeface="Quicksand"/>
              <a:ea typeface="Quicksand"/>
              <a:cs typeface="Quicksand"/>
              <a:sym typeface="Quicksand"/>
            </a:endParaRPr>
          </a:p>
          <a:p>
            <a:pPr indent="-168341" lvl="1" marL="838179"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Scholar: Sustainability Cord program expansion</a:t>
            </a:r>
            <a:endParaRPr sz="2072">
              <a:solidFill>
                <a:schemeClr val="dk1"/>
              </a:solidFill>
              <a:latin typeface="Quicksand"/>
              <a:ea typeface="Quicksand"/>
              <a:cs typeface="Quicksand"/>
              <a:sym typeface="Quicksand"/>
            </a:endParaRPr>
          </a:p>
          <a:p>
            <a:pPr indent="-168341" lvl="1" marL="838179"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Leader: Community-based projects</a:t>
            </a:r>
            <a:endParaRPr sz="2072">
              <a:solidFill>
                <a:schemeClr val="dk1"/>
              </a:solidFill>
              <a:latin typeface="Quicksand"/>
              <a:ea typeface="Quicksand"/>
              <a:cs typeface="Quicksand"/>
              <a:sym typeface="Quicksand"/>
            </a:endParaRPr>
          </a:p>
          <a:p>
            <a:pPr indent="-244541" lvl="0" marL="380990"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Develop a general degree requirement for climate change and sustainability modeled on the Race and Ethnicity LSA Requirement. Courses/co-curricular opportunities should be categorized or scaled to indicate the expected prerequisite knowledge. There should be ample opportunities for students to engage in climate/sustainability education across course levels.</a:t>
            </a:r>
            <a:endParaRPr sz="2072">
              <a:solidFill>
                <a:schemeClr val="dk1"/>
              </a:solidFill>
              <a:latin typeface="Quicksand"/>
              <a:ea typeface="Quicksand"/>
              <a:cs typeface="Quicksand"/>
              <a:sym typeface="Quicksand"/>
            </a:endParaRPr>
          </a:p>
          <a:p>
            <a:pPr indent="-244541" lvl="0" marL="380990"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Create and regularly update an inventory of classes and co-curricular opportunities (coded to the Sustainable Development Goals) for students to choose from. Included classes should be hands-on, experiential, real-world, and collaborative.</a:t>
            </a:r>
            <a:endParaRPr sz="2139">
              <a:solidFill>
                <a:schemeClr val="dk1"/>
              </a:solidFill>
              <a:highlight>
                <a:srgbClr val="FFFFFF"/>
              </a:highlight>
              <a:latin typeface="Quicksand"/>
              <a:ea typeface="Quicksand"/>
              <a:cs typeface="Quicksand"/>
              <a:sym typeface="Quicksand"/>
            </a:endParaRPr>
          </a:p>
          <a:p>
            <a:pPr indent="-244594" lvl="0" marL="380990" rtl="0" algn="l">
              <a:lnSpc>
                <a:spcPct val="120000"/>
              </a:lnSpc>
              <a:spcBef>
                <a:spcPts val="0"/>
              </a:spcBef>
              <a:spcAft>
                <a:spcPts val="0"/>
              </a:spcAft>
              <a:buClr>
                <a:schemeClr val="dk1"/>
              </a:buClr>
              <a:buSzPct val="96884"/>
              <a:buFont typeface="Quicksand"/>
              <a:buChar char="●"/>
            </a:pPr>
            <a:r>
              <a:rPr lang="en" sz="2139">
                <a:solidFill>
                  <a:schemeClr val="dk1"/>
                </a:solidFill>
                <a:highlight>
                  <a:srgbClr val="FFFFFF"/>
                </a:highlight>
                <a:latin typeface="Quicksand"/>
                <a:ea typeface="Quicksand"/>
                <a:cs typeface="Quicksand"/>
                <a:sym typeface="Quicksand"/>
              </a:rPr>
              <a:t>Create an accountability system within units to ensure quality designations, to ensure that courses meeting the graduation requirement address needed competencies and follow climate education best practices.</a:t>
            </a:r>
            <a:endParaRPr sz="2339">
              <a:solidFill>
                <a:schemeClr val="dk1"/>
              </a:solidFill>
              <a:latin typeface="Quicksand"/>
              <a:ea typeface="Quicksand"/>
              <a:cs typeface="Quicksand"/>
              <a:sym typeface="Quicksand"/>
            </a:endParaRPr>
          </a:p>
          <a:p>
            <a:pPr indent="-244541" lvl="0" marL="380990"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Provide support for faculty infusing climate education including syllabi, sample lesson plans, expert assistance, collectively curated pedagogies for climate education.</a:t>
            </a:r>
            <a:endParaRPr sz="2072">
              <a:solidFill>
                <a:schemeClr val="dk1"/>
              </a:solidFill>
              <a:latin typeface="Quicksand"/>
              <a:ea typeface="Quicksand"/>
              <a:cs typeface="Quicksand"/>
              <a:sym typeface="Quicksand"/>
            </a:endParaRPr>
          </a:p>
          <a:p>
            <a:pPr indent="-168341" lvl="1" marL="838179" rtl="0" algn="l">
              <a:lnSpc>
                <a:spcPct val="120000"/>
              </a:lnSpc>
              <a:spcBef>
                <a:spcPts val="0"/>
              </a:spcBef>
              <a:spcAft>
                <a:spcPts val="0"/>
              </a:spcAft>
              <a:buClr>
                <a:schemeClr val="dk1"/>
              </a:buClr>
              <a:buSzPct val="100000"/>
              <a:buFont typeface="Quicksand"/>
              <a:buChar char="○"/>
            </a:pPr>
            <a:r>
              <a:rPr lang="en" sz="2072">
                <a:solidFill>
                  <a:schemeClr val="dk1"/>
                </a:solidFill>
                <a:latin typeface="Quicksand"/>
                <a:ea typeface="Quicksand"/>
                <a:cs typeface="Quicksand"/>
                <a:sym typeface="Quicksand"/>
              </a:rPr>
              <a:t>This support must ensure that climate education does no harm (raises climate anxiety) but empowers all but especially BIPOC/vulnerable students </a:t>
            </a:r>
            <a:endParaRPr>
              <a:latin typeface="Quicksand"/>
              <a:ea typeface="Quicksand"/>
              <a:cs typeface="Quicksand"/>
              <a:sym typeface="Quicksand"/>
            </a:endParaRPr>
          </a:p>
        </p:txBody>
      </p:sp>
      <p:sp>
        <p:nvSpPr>
          <p:cNvPr id="157" name="Google Shape;157;p21"/>
          <p:cNvSpPr txBox="1"/>
          <p:nvPr/>
        </p:nvSpPr>
        <p:spPr>
          <a:xfrm>
            <a:off x="11676400" y="6269400"/>
            <a:ext cx="2736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 sz="1867" u="none" cap="none" strike="noStrike">
                <a:solidFill>
                  <a:schemeClr val="dk1"/>
                </a:solidFill>
                <a:uFill>
                  <a:noFill/>
                </a:uFill>
                <a:latin typeface="Arial"/>
                <a:ea typeface="Arial"/>
                <a:cs typeface="Arial"/>
                <a:sym typeface="Arial"/>
                <a:hlinkClick action="ppaction://hlinksldjump" r:id="rId4">
                  <a:extLst>
                    <a:ext uri="{A12FA001-AC4F-418D-AE19-62706E023703}">
                      <ahyp:hlinkClr val="tx"/>
                    </a:ext>
                  </a:extLst>
                </a:hlinkClick>
              </a:rPr>
              <a:t>✣</a:t>
            </a:r>
            <a:endParaRPr b="1" i="0" sz="1867"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Download Transparent Triangle Gold - Gold Line Clip Art PNG Image ..." id="162" name="Google Shape;162;p22"/>
          <p:cNvPicPr preferRelativeResize="0"/>
          <p:nvPr/>
        </p:nvPicPr>
        <p:blipFill rotWithShape="1">
          <a:blip r:embed="rId3">
            <a:alphaModFix/>
          </a:blip>
          <a:srcRect b="0" l="0" r="0" t="0"/>
          <a:stretch/>
        </p:blipFill>
        <p:spPr>
          <a:xfrm flipH="1">
            <a:off x="11210415" y="179632"/>
            <a:ext cx="929399" cy="763598"/>
          </a:xfrm>
          <a:prstGeom prst="rect">
            <a:avLst/>
          </a:prstGeom>
          <a:noFill/>
          <a:ln>
            <a:noFill/>
          </a:ln>
        </p:spPr>
      </p:pic>
      <p:sp>
        <p:nvSpPr>
          <p:cNvPr id="163" name="Google Shape;163;p22"/>
          <p:cNvSpPr txBox="1"/>
          <p:nvPr>
            <p:ph type="title"/>
          </p:nvPr>
        </p:nvSpPr>
        <p:spPr>
          <a:xfrm>
            <a:off x="415600" y="593375"/>
            <a:ext cx="3079500" cy="763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a:latin typeface="Century Gothic"/>
                <a:ea typeface="Century Gothic"/>
                <a:cs typeface="Century Gothic"/>
                <a:sym typeface="Century Gothic"/>
              </a:rPr>
              <a:t>GROUP 3 </a:t>
            </a:r>
            <a:endParaRPr>
              <a:latin typeface="Century Gothic"/>
              <a:ea typeface="Century Gothic"/>
              <a:cs typeface="Century Gothic"/>
              <a:sym typeface="Century Gothic"/>
            </a:endParaRPr>
          </a:p>
        </p:txBody>
      </p:sp>
      <p:sp>
        <p:nvSpPr>
          <p:cNvPr id="164" name="Google Shape;164;p22"/>
          <p:cNvSpPr txBox="1"/>
          <p:nvPr>
            <p:ph type="title"/>
          </p:nvPr>
        </p:nvSpPr>
        <p:spPr>
          <a:xfrm>
            <a:off x="8270250" y="593425"/>
            <a:ext cx="3453000" cy="16329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3F3F3F"/>
              </a:buClr>
              <a:buSzPts val="2800"/>
              <a:buFont typeface="Century Gothic"/>
              <a:buNone/>
            </a:pPr>
            <a:r>
              <a:rPr lang="en" sz="1867">
                <a:latin typeface="Century Gothic"/>
                <a:ea typeface="Century Gothic"/>
                <a:cs typeface="Century Gothic"/>
                <a:sym typeface="Century Gothic"/>
              </a:rPr>
              <a:t>Group members names:</a:t>
            </a:r>
            <a:endParaRPr sz="1867">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2800"/>
              <a:buFont typeface="Century Gothic"/>
              <a:buNone/>
            </a:pPr>
            <a:r>
              <a:rPr lang="en" sz="1867">
                <a:latin typeface="Century Gothic"/>
                <a:ea typeface="Century Gothic"/>
                <a:cs typeface="Century Gothic"/>
                <a:sym typeface="Century Gothic"/>
              </a:rPr>
              <a:t>&lt;write names here&gt;</a:t>
            </a:r>
            <a:endParaRPr sz="1867">
              <a:latin typeface="Century Gothic"/>
              <a:ea typeface="Century Gothic"/>
              <a:cs typeface="Century Gothic"/>
              <a:sym typeface="Century Gothic"/>
            </a:endParaRPr>
          </a:p>
          <a:p>
            <a:pPr indent="0" lvl="0" marL="0" rtl="0" algn="l">
              <a:lnSpc>
                <a:spcPct val="90000"/>
              </a:lnSpc>
              <a:spcBef>
                <a:spcPts val="0"/>
              </a:spcBef>
              <a:spcAft>
                <a:spcPts val="0"/>
              </a:spcAft>
              <a:buClr>
                <a:srgbClr val="3F3F3F"/>
              </a:buClr>
              <a:buSzPts val="2800"/>
              <a:buFont typeface="Open Sans"/>
              <a:buNone/>
            </a:pPr>
            <a:r>
              <a:t/>
            </a:r>
            <a:endParaRPr/>
          </a:p>
        </p:txBody>
      </p:sp>
      <p:sp>
        <p:nvSpPr>
          <p:cNvPr id="165" name="Google Shape;165;p22"/>
          <p:cNvSpPr txBox="1"/>
          <p:nvPr/>
        </p:nvSpPr>
        <p:spPr>
          <a:xfrm>
            <a:off x="495975" y="1603300"/>
            <a:ext cx="10865400" cy="45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 sz="1800" u="none" cap="none" strike="noStrike">
                <a:solidFill>
                  <a:schemeClr val="dk1"/>
                </a:solidFill>
                <a:latin typeface="Quicksand"/>
                <a:ea typeface="Quicksand"/>
                <a:cs typeface="Quicksand"/>
                <a:sym typeface="Quicksand"/>
              </a:rPr>
              <a:t>a. How supportive might your unit be to advance these recommendation? Why/not? How could your unit support these recommendations?</a:t>
            </a:r>
            <a:endParaRPr b="0" i="0" sz="1800" u="none" cap="none" strike="noStrike">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Adding to IPE</a:t>
            </a:r>
            <a:endParaRPr sz="1800">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Interested, but having a hard time imagining how to integrate. Operations, to help reduce waste in professional settings</a:t>
            </a:r>
            <a:endParaRPr sz="1800">
              <a:solidFill>
                <a:schemeClr val="dk1"/>
              </a:solidFill>
              <a:latin typeface="Quicksand"/>
              <a:ea typeface="Quicksand"/>
              <a:cs typeface="Quicksand"/>
              <a:sym typeface="Quicksand"/>
            </a:endParaRPr>
          </a:p>
          <a:p>
            <a:pPr indent="0" lvl="0" marL="0" marR="0" rtl="0" algn="l">
              <a:lnSpc>
                <a:spcPct val="115000"/>
              </a:lnSpc>
              <a:spcBef>
                <a:spcPts val="1600"/>
              </a:spcBef>
              <a:spcAft>
                <a:spcPts val="0"/>
              </a:spcAft>
              <a:buNone/>
            </a:pPr>
            <a:r>
              <a:rPr b="0" i="0" lang="en" sz="1800" u="none" cap="none" strike="noStrike">
                <a:solidFill>
                  <a:schemeClr val="dk1"/>
                </a:solidFill>
                <a:latin typeface="Quicksand"/>
                <a:ea typeface="Quicksand"/>
                <a:cs typeface="Quicksand"/>
                <a:sym typeface="Quicksand"/>
              </a:rPr>
              <a:t>b. How might these recommendations help your unit move forward with infusing climate education across your curricula?</a:t>
            </a:r>
            <a:endParaRPr b="0" i="0" sz="1800" u="none" cap="none" strike="noStrike">
              <a:solidFill>
                <a:schemeClr val="dk1"/>
              </a:solidFill>
              <a:latin typeface="Quicksand"/>
              <a:ea typeface="Quicksand"/>
              <a:cs typeface="Quicksand"/>
              <a:sym typeface="Quicksand"/>
            </a:endParaRPr>
          </a:p>
          <a:p>
            <a:pPr indent="-342900" lvl="0" marL="457200" marR="0" rtl="0" algn="l">
              <a:lnSpc>
                <a:spcPct val="115000"/>
              </a:lnSpc>
              <a:spcBef>
                <a:spcPts val="160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External course, logistic nightmare for professional course</a:t>
            </a:r>
            <a:endParaRPr sz="1800">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IPE 1 course, 1 semester</a:t>
            </a:r>
            <a:endParaRPr sz="1800">
              <a:solidFill>
                <a:schemeClr val="dk1"/>
              </a:solidFill>
              <a:latin typeface="Quicksand"/>
              <a:ea typeface="Quicksand"/>
              <a:cs typeface="Quicksand"/>
              <a:sym typeface="Quicksand"/>
            </a:endParaRPr>
          </a:p>
          <a:p>
            <a:pPr indent="-342900" lvl="0" marL="457200" marR="0" rtl="0" algn="l">
              <a:lnSpc>
                <a:spcPct val="115000"/>
              </a:lnSpc>
              <a:spcBef>
                <a:spcPts val="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Consider People, Process, and Technology</a:t>
            </a:r>
            <a:endParaRPr sz="1800">
              <a:solidFill>
                <a:schemeClr val="dk1"/>
              </a:solidFill>
              <a:latin typeface="Quicksand"/>
              <a:ea typeface="Quicksand"/>
              <a:cs typeface="Quicksand"/>
              <a:sym typeface="Quicksand"/>
            </a:endParaRPr>
          </a:p>
          <a:p>
            <a:pPr indent="0" lvl="0" marL="0" marR="0" rtl="0" algn="l">
              <a:lnSpc>
                <a:spcPct val="115000"/>
              </a:lnSpc>
              <a:spcBef>
                <a:spcPts val="1600"/>
              </a:spcBef>
              <a:spcAft>
                <a:spcPts val="0"/>
              </a:spcAft>
              <a:buNone/>
            </a:pPr>
            <a:r>
              <a:rPr b="0" i="0" lang="en" sz="1800" u="none" cap="none" strike="noStrike">
                <a:solidFill>
                  <a:schemeClr val="dk1"/>
                </a:solidFill>
                <a:latin typeface="Quicksand"/>
                <a:ea typeface="Quicksand"/>
                <a:cs typeface="Quicksand"/>
                <a:sym typeface="Quicksand"/>
              </a:rPr>
              <a:t>c. What questions/concerns do you have about these recommendations?</a:t>
            </a:r>
            <a:endParaRPr/>
          </a:p>
          <a:p>
            <a:pPr indent="-342900" lvl="0" marL="457200" marR="0" rtl="0" algn="l">
              <a:lnSpc>
                <a:spcPct val="115000"/>
              </a:lnSpc>
              <a:spcBef>
                <a:spcPts val="1600"/>
              </a:spcBef>
              <a:spcAft>
                <a:spcPts val="0"/>
              </a:spcAft>
              <a:buClr>
                <a:schemeClr val="dk1"/>
              </a:buClr>
              <a:buSzPts val="1800"/>
              <a:buFont typeface="Quicksand"/>
              <a:buChar char="-"/>
            </a:pPr>
            <a:r>
              <a:rPr lang="en" sz="1800">
                <a:solidFill>
                  <a:schemeClr val="dk1"/>
                </a:solidFill>
                <a:latin typeface="Quicksand"/>
                <a:ea typeface="Quicksand"/>
                <a:cs typeface="Quicksand"/>
                <a:sym typeface="Quicksand"/>
              </a:rPr>
              <a:t>How to integrate into a professional program where the curriculum is already so full</a:t>
            </a:r>
            <a:endParaRPr b="0" i="0" sz="1800" u="none" cap="none" strike="noStrike">
              <a:solidFill>
                <a:schemeClr val="dk1"/>
              </a:solidFill>
              <a:latin typeface="Quicksand"/>
              <a:ea typeface="Quicksand"/>
              <a:cs typeface="Quicksand"/>
              <a:sym typeface="Quicksand"/>
            </a:endParaRPr>
          </a:p>
          <a:p>
            <a:pPr indent="0" lvl="0" marL="0" marR="0" rtl="0" algn="l">
              <a:lnSpc>
                <a:spcPct val="115000"/>
              </a:lnSpc>
              <a:spcBef>
                <a:spcPts val="1600"/>
              </a:spcBef>
              <a:spcAft>
                <a:spcPts val="1600"/>
              </a:spcAft>
              <a:buNone/>
            </a:pPr>
            <a:r>
              <a:rPr lang="en" sz="1800">
                <a:solidFill>
                  <a:schemeClr val="dk1"/>
                </a:solidFill>
                <a:latin typeface="Quicksand"/>
                <a:ea typeface="Quicksand"/>
                <a:cs typeface="Quicksand"/>
                <a:sym typeface="Quicksand"/>
              </a:rPr>
              <a:t>(Not what you teach but how you teach it)</a:t>
            </a:r>
            <a:endParaRPr b="0" i="0" sz="1800" u="none" cap="none" strike="noStrike">
              <a:solidFill>
                <a:schemeClr val="dk1"/>
              </a:solidFill>
              <a:latin typeface="Quicksand"/>
              <a:ea typeface="Quicksand"/>
              <a:cs typeface="Quicksand"/>
              <a:sym typeface="Quicksand"/>
            </a:endParaRPr>
          </a:p>
        </p:txBody>
      </p:sp>
      <p:sp>
        <p:nvSpPr>
          <p:cNvPr id="166" name="Google Shape;166;p22"/>
          <p:cNvSpPr txBox="1"/>
          <p:nvPr/>
        </p:nvSpPr>
        <p:spPr>
          <a:xfrm>
            <a:off x="288375" y="6540000"/>
            <a:ext cx="6643800" cy="31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Open Sans"/>
                <a:ea typeface="Open Sans"/>
                <a:cs typeface="Open Sans"/>
                <a:sym typeface="Open Sans"/>
              </a:rPr>
              <a:t>Please add initials next to responses</a:t>
            </a:r>
            <a:endParaRPr b="0" i="1"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90000"/>
              </a:lnSpc>
              <a:spcBef>
                <a:spcPts val="0"/>
              </a:spcBef>
              <a:spcAft>
                <a:spcPts val="0"/>
              </a:spcAft>
              <a:buClr>
                <a:srgbClr val="3F3F3F"/>
              </a:buClr>
              <a:buSzPct val="70707"/>
              <a:buFont typeface="Open Sans"/>
              <a:buNone/>
            </a:pPr>
            <a:r>
              <a:t/>
            </a:r>
            <a:endParaRPr/>
          </a:p>
        </p:txBody>
      </p:sp>
      <p:sp>
        <p:nvSpPr>
          <p:cNvPr id="172" name="Google Shape;172;p23"/>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0" rtl="0" algn="l">
              <a:lnSpc>
                <a:spcPct val="120000"/>
              </a:lnSpc>
              <a:spcBef>
                <a:spcPts val="0"/>
              </a:spcBef>
              <a:spcAft>
                <a:spcPts val="1600"/>
              </a:spcAft>
              <a:buSzPts val="1800"/>
              <a:buNone/>
            </a:pPr>
            <a:r>
              <a:t/>
            </a:r>
            <a:endParaRPr/>
          </a:p>
        </p:txBody>
      </p:sp>
      <p:pic>
        <p:nvPicPr>
          <p:cNvPr id="173" name="Google Shape;173;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23"/>
          <p:cNvSpPr txBox="1"/>
          <p:nvPr/>
        </p:nvSpPr>
        <p:spPr>
          <a:xfrm>
            <a:off x="2624833" y="1749901"/>
            <a:ext cx="3178000" cy="697715"/>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1467" u="none" cap="none" strike="noStrike">
                <a:solidFill>
                  <a:schemeClr val="dk1"/>
                </a:solidFill>
                <a:latin typeface="Quicksand"/>
                <a:ea typeface="Quicksand"/>
                <a:cs typeface="Quicksand"/>
                <a:sym typeface="Quicksand"/>
              </a:rPr>
              <a:t>Partner with U-M DEI to advance climate education across U-M</a:t>
            </a:r>
            <a:endParaRPr b="0" i="0" sz="1467" u="none" cap="none" strike="noStrike">
              <a:solidFill>
                <a:schemeClr val="dk1"/>
              </a:solidFill>
              <a:latin typeface="Quicksand"/>
              <a:ea typeface="Quicksand"/>
              <a:cs typeface="Quicksand"/>
              <a:sym typeface="Quicksand"/>
            </a:endParaRPr>
          </a:p>
        </p:txBody>
      </p:sp>
      <p:sp>
        <p:nvSpPr>
          <p:cNvPr id="175" name="Google Shape;175;p23"/>
          <p:cNvSpPr txBox="1"/>
          <p:nvPr/>
        </p:nvSpPr>
        <p:spPr>
          <a:xfrm>
            <a:off x="7502700" y="1608334"/>
            <a:ext cx="3178000" cy="1149249"/>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1467" u="none" cap="none" strike="noStrike">
                <a:solidFill>
                  <a:schemeClr val="dk1"/>
                </a:solidFill>
                <a:latin typeface="Quicksand"/>
                <a:ea typeface="Quicksand"/>
                <a:cs typeface="Quicksand"/>
                <a:sym typeface="Quicksand"/>
              </a:rPr>
              <a:t>Create short video on what measures drive student success and how climate education can support this U-M goal </a:t>
            </a:r>
            <a:endParaRPr b="0" i="0" sz="1867" u="none" cap="none" strike="noStrike">
              <a:solidFill>
                <a:srgbClr val="000000"/>
              </a:solidFill>
              <a:latin typeface="Arial"/>
              <a:ea typeface="Arial"/>
              <a:cs typeface="Arial"/>
              <a:sym typeface="Arial"/>
            </a:endParaRPr>
          </a:p>
        </p:txBody>
      </p:sp>
      <p:sp>
        <p:nvSpPr>
          <p:cNvPr id="176" name="Google Shape;176;p23"/>
          <p:cNvSpPr txBox="1"/>
          <p:nvPr/>
        </p:nvSpPr>
        <p:spPr>
          <a:xfrm>
            <a:off x="2624833" y="2959367"/>
            <a:ext cx="3178000" cy="1149249"/>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1467" u="none" cap="none" strike="noStrike">
                <a:solidFill>
                  <a:schemeClr val="dk1"/>
                </a:solidFill>
                <a:latin typeface="Quicksand"/>
                <a:ea typeface="Quicksand"/>
                <a:cs typeface="Quicksand"/>
                <a:sym typeface="Quicksand"/>
              </a:rPr>
              <a:t>Ensure faculty professional development addresses how climate education can improve student success </a:t>
            </a:r>
            <a:endParaRPr b="0" i="0" sz="1467" u="none" cap="none" strike="noStrike">
              <a:solidFill>
                <a:schemeClr val="dk1"/>
              </a:solidFill>
              <a:latin typeface="Quicksand"/>
              <a:ea typeface="Quicksand"/>
              <a:cs typeface="Quicksand"/>
              <a:sym typeface="Quicksand"/>
            </a:endParaRPr>
          </a:p>
        </p:txBody>
      </p:sp>
      <p:sp>
        <p:nvSpPr>
          <p:cNvPr id="177" name="Google Shape;177;p23"/>
          <p:cNvSpPr txBox="1"/>
          <p:nvPr/>
        </p:nvSpPr>
        <p:spPr>
          <a:xfrm>
            <a:off x="7502700" y="3008901"/>
            <a:ext cx="3075200" cy="1149249"/>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1467" u="none" cap="none" strike="noStrike">
                <a:solidFill>
                  <a:schemeClr val="dk1"/>
                </a:solidFill>
                <a:latin typeface="Quicksand"/>
                <a:ea typeface="Quicksand"/>
                <a:cs typeface="Quicksand"/>
                <a:sym typeface="Quicksand"/>
              </a:rPr>
              <a:t>Identify U-M climate education efforts with the potential to support student success &amp; share outcomes/best practices</a:t>
            </a:r>
            <a:endParaRPr b="0" i="0" sz="1467" u="none" cap="none" strike="noStrike">
              <a:solidFill>
                <a:schemeClr val="dk1"/>
              </a:solidFill>
              <a:latin typeface="Quicksand"/>
              <a:ea typeface="Quicksand"/>
              <a:cs typeface="Quicksand"/>
              <a:sym typeface="Quicksand"/>
            </a:endParaRPr>
          </a:p>
        </p:txBody>
      </p:sp>
      <p:sp>
        <p:nvSpPr>
          <p:cNvPr id="178" name="Google Shape;178;p23"/>
          <p:cNvSpPr txBox="1"/>
          <p:nvPr/>
        </p:nvSpPr>
        <p:spPr>
          <a:xfrm>
            <a:off x="2624833" y="4361867"/>
            <a:ext cx="3178000" cy="1149249"/>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1467" u="none" cap="none" strike="noStrike">
                <a:solidFill>
                  <a:schemeClr val="dk1"/>
                </a:solidFill>
                <a:latin typeface="Quicksand"/>
                <a:ea typeface="Quicksand"/>
                <a:cs typeface="Quicksand"/>
                <a:sym typeface="Quicksand"/>
              </a:rPr>
              <a:t>Provide funding (through CRLT) for climate education that uses pedagogies that can lead to student success</a:t>
            </a:r>
            <a:endParaRPr b="0" i="0" sz="1467" u="none" cap="none" strike="noStrike">
              <a:solidFill>
                <a:schemeClr val="dk1"/>
              </a:solidFill>
              <a:latin typeface="Quicksand"/>
              <a:ea typeface="Quicksand"/>
              <a:cs typeface="Quicksand"/>
              <a:sym typeface="Quicksand"/>
            </a:endParaRPr>
          </a:p>
        </p:txBody>
      </p:sp>
      <p:sp>
        <p:nvSpPr>
          <p:cNvPr id="179" name="Google Shape;179;p23"/>
          <p:cNvSpPr txBox="1"/>
          <p:nvPr/>
        </p:nvSpPr>
        <p:spPr>
          <a:xfrm>
            <a:off x="7502700" y="4409468"/>
            <a:ext cx="3279600" cy="1169511"/>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Quicksand"/>
                <a:ea typeface="Quicksand"/>
                <a:cs typeface="Quicksand"/>
                <a:sym typeface="Quicksand"/>
              </a:rPr>
              <a:t>Encourage Dean Michael Solomon to include climate education within context of “Provost’s Initiative Planning for Student Academic Success” and offer Q&amp;A to both him and Provost McCauley</a:t>
            </a:r>
            <a:endParaRPr b="0" i="0" sz="1600" u="none" cap="none" strike="noStrike">
              <a:solidFill>
                <a:srgbClr val="000000"/>
              </a:solidFill>
              <a:latin typeface="Arial"/>
              <a:ea typeface="Arial"/>
              <a:cs typeface="Arial"/>
              <a:sym typeface="Arial"/>
            </a:endParaRPr>
          </a:p>
        </p:txBody>
      </p:sp>
      <p:sp>
        <p:nvSpPr>
          <p:cNvPr id="180" name="Google Shape;180;p23"/>
          <p:cNvSpPr txBox="1"/>
          <p:nvPr/>
        </p:nvSpPr>
        <p:spPr>
          <a:xfrm>
            <a:off x="669067" y="398867"/>
            <a:ext cx="9727200" cy="697523"/>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 sz="2933" u="none" cap="none" strike="noStrike">
                <a:solidFill>
                  <a:schemeClr val="dk1"/>
                </a:solidFill>
                <a:latin typeface="Oswald"/>
                <a:ea typeface="Oswald"/>
                <a:cs typeface="Oswald"/>
                <a:sym typeface="Oswald"/>
              </a:rPr>
              <a:t>Group 4: Deploy Climate Education for Student Success</a:t>
            </a:r>
            <a:endParaRPr b="0" i="0" sz="2933" u="none" cap="none" strike="noStrike">
              <a:solidFill>
                <a:schemeClr val="dk1"/>
              </a:solidFill>
              <a:latin typeface="Oswald"/>
              <a:ea typeface="Oswald"/>
              <a:cs typeface="Oswald"/>
              <a:sym typeface="Oswald"/>
            </a:endParaRPr>
          </a:p>
        </p:txBody>
      </p:sp>
      <p:pic>
        <p:nvPicPr>
          <p:cNvPr id="181" name="Google Shape;181;p23"/>
          <p:cNvPicPr preferRelativeResize="0"/>
          <p:nvPr/>
        </p:nvPicPr>
        <p:blipFill rotWithShape="1">
          <a:blip r:embed="rId4">
            <a:alphaModFix/>
          </a:blip>
          <a:srcRect b="0" l="0" r="0" t="0"/>
          <a:stretch/>
        </p:blipFill>
        <p:spPr>
          <a:xfrm>
            <a:off x="0" y="6310045"/>
            <a:ext cx="12191997" cy="547955"/>
          </a:xfrm>
          <a:prstGeom prst="rect">
            <a:avLst/>
          </a:prstGeom>
          <a:noFill/>
          <a:ln>
            <a:noFill/>
          </a:ln>
        </p:spPr>
      </p:pic>
      <p:sp>
        <p:nvSpPr>
          <p:cNvPr id="182" name="Google Shape;182;p23"/>
          <p:cNvSpPr txBox="1"/>
          <p:nvPr/>
        </p:nvSpPr>
        <p:spPr>
          <a:xfrm>
            <a:off x="11676400" y="6269400"/>
            <a:ext cx="2736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 sz="1867" u="none" cap="none" strike="noStrike">
                <a:solidFill>
                  <a:schemeClr val="lt1"/>
                </a:solidFill>
                <a:uFill>
                  <a:noFill/>
                </a:uFill>
                <a:latin typeface="Arial"/>
                <a:ea typeface="Arial"/>
                <a:cs typeface="Arial"/>
                <a:sym typeface="Arial"/>
                <a:hlinkClick action="ppaction://hlinksldjump" r:id="rId5">
                  <a:extLst>
                    <a:ext uri="{A12FA001-AC4F-418D-AE19-62706E023703}">
                      <ahyp:hlinkClr val="tx"/>
                    </a:ext>
                  </a:extLst>
                </a:hlinkClick>
              </a:rPr>
              <a:t>✣</a:t>
            </a:r>
            <a:endParaRPr b="1" i="0" sz="1867"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VTI">
  <a:themeElements>
    <a:clrScheme name="AnalogousFromLightSeedRightStep">
      <a:dk1>
        <a:srgbClr val="000000"/>
      </a:dk1>
      <a:lt1>
        <a:srgbClr val="FFFFFF"/>
      </a:lt1>
      <a:dk2>
        <a:srgbClr val="412524"/>
      </a:dk2>
      <a:lt2>
        <a:srgbClr val="E2E8E8"/>
      </a:lt2>
      <a:accent1>
        <a:srgbClr val="C69896"/>
      </a:accent1>
      <a:accent2>
        <a:srgbClr val="BA997F"/>
      </a:accent2>
      <a:accent3>
        <a:srgbClr val="AAA480"/>
      </a:accent3>
      <a:accent4>
        <a:srgbClr val="9BAA74"/>
      </a:accent4>
      <a:accent5>
        <a:srgbClr val="8FAC82"/>
      </a:accent5>
      <a:accent6>
        <a:srgbClr val="78B07E"/>
      </a:accent6>
      <a:hlink>
        <a:srgbClr val="568D8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2020-08-25T15:10:35Z</dcterms:created>
  <dc:creator>Elizondo Pineiro, Maite</dc:creator>
</cp:coreProperties>
</file>