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Quicksand" panose="020B0604020202020204" charset="0"/>
      <p:regular r:id="rId25"/>
      <p:bold r:id="rId26"/>
    </p:embeddedFont>
    <p:embeddedFont>
      <p:font typeface="Oswald"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1D5913-C44D-4BE2-BE1D-D715E6BC02A8}">
  <a:tblStyle styleId="{D71D5913-C44D-4BE2-BE1D-D715E6BC02A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94660"/>
  </p:normalViewPr>
  <p:slideViewPr>
    <p:cSldViewPr snapToGrid="0">
      <p:cViewPr varScale="1">
        <p:scale>
          <a:sx n="144" d="100"/>
          <a:sy n="144" d="100"/>
        </p:scale>
        <p:origin x="99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c8b27d3af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c8b27d3af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c8b27d3af_1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c8b27d3af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2c8b27d3af_1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2c8b27d3af_1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2c8b27d3af_1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2c8b27d3af_1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r>
              <a:rPr lang="en" sz="900" b="1" i="1">
                <a:solidFill>
                  <a:srgbClr val="222222"/>
                </a:solidFill>
                <a:highlight>
                  <a:schemeClr val="lt1"/>
                </a:highlight>
                <a:latin typeface="Quicksand"/>
                <a:ea typeface="Quicksand"/>
                <a:cs typeface="Quicksand"/>
                <a:sym typeface="Quicksand"/>
              </a:rPr>
              <a:t>Matt to add information based on his email to me/Michaela (see below)</a:t>
            </a:r>
            <a:br>
              <a:rPr lang="en" sz="900" b="1" i="1">
                <a:solidFill>
                  <a:srgbClr val="222222"/>
                </a:solidFill>
                <a:highlight>
                  <a:schemeClr val="lt1"/>
                </a:highlight>
                <a:latin typeface="Quicksand"/>
                <a:ea typeface="Quicksand"/>
                <a:cs typeface="Quicksand"/>
                <a:sym typeface="Quicksand"/>
              </a:rPr>
            </a:br>
            <a:endParaRPr sz="100" b="1" i="1">
              <a:solidFill>
                <a:srgbClr val="222222"/>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latin typeface="Quicksand"/>
                <a:ea typeface="Quicksand"/>
                <a:cs typeface="Quicksand"/>
                <a:sym typeface="Quicksand"/>
              </a:rPr>
              <a:t>Hi Michaela. I wanted to give you a heads-up about an event CRLT is working to organize that is a direct outcome of the Provost’s Seminar you and your students worked so hard on. Please note that this program will not involve work on your part. Deb Meizlish is collaborating with Sara Soderstrom on planning and organization. </a:t>
            </a:r>
            <a:endParaRPr sz="1000">
              <a:solidFill>
                <a:srgbClr val="222222"/>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latin typeface="Quicksand"/>
                <a:ea typeface="Quicksand"/>
                <a:cs typeface="Quicksand"/>
                <a:sym typeface="Quicksand"/>
              </a:rPr>
              <a:t>Here’s some background: At the Provost’s Seminar lunch on Tuesday, Deb was involved in a conversation with several faculty, including Sara Soderstrom, who expressed interest in piloting a course planning retreat modeled after Emory’s Piedmont Project.  The goal would be to provide a community of support to faculty interested in embedding education on climate change into an existing course.  Deb approached Malinda and me about the possibility of using CRLT’s faculty learning community funding to support the idea (this is a pool of money CRLT consultants can apply to use for one-time pilots of faculty learning communities that they design and facilitate or co-facilitate). We have approved using this money for a pilot which would provide up to 20 participants with a $500 stipend. </a:t>
            </a:r>
            <a:endParaRPr sz="1000">
              <a:solidFill>
                <a:srgbClr val="222222"/>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latin typeface="Quicksand"/>
                <a:ea typeface="Quicksand"/>
                <a:cs typeface="Quicksand"/>
                <a:sym typeface="Quicksand"/>
              </a:rPr>
              <a:t>Deb has had preliminary conversations with Sara Soderstrom, and they are hoping to pull together a 2-day retreat for May 17th &amp; 18th.  If that proves impossible, they will work towards a retreat in the 2023-2024 academic year.</a:t>
            </a:r>
            <a:endParaRPr sz="1000">
              <a:solidFill>
                <a:srgbClr val="222222"/>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latin typeface="Quicksand"/>
                <a:ea typeface="Quicksand"/>
                <a:cs typeface="Quicksand"/>
                <a:sym typeface="Quicksand"/>
              </a:rPr>
              <a:t>Deb and Sara would be glad to provide more information as the details (e.g., finding a space) get finalized. In the meantime, if you are available to attend a possible May retreat, we wanted to make sure you could hold the dates for now.</a:t>
            </a:r>
            <a:endParaRPr sz="1000">
              <a:solidFill>
                <a:srgbClr val="222222"/>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latin typeface="Quicksand"/>
                <a:ea typeface="Quicksand"/>
                <a:cs typeface="Quicksand"/>
                <a:sym typeface="Quicksand"/>
              </a:rPr>
              <a:t>Best, </a:t>
            </a:r>
            <a:endParaRPr sz="1000">
              <a:solidFill>
                <a:srgbClr val="222222"/>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latin typeface="Quicksand"/>
                <a:ea typeface="Quicksand"/>
                <a:cs typeface="Quicksand"/>
                <a:sym typeface="Quicksand"/>
              </a:rPr>
              <a:t>Matt</a:t>
            </a:r>
            <a:endParaRPr sz="1000">
              <a:solidFill>
                <a:srgbClr val="222222"/>
              </a:solidFill>
              <a:latin typeface="Quicksand"/>
              <a:ea typeface="Quicksand"/>
              <a:cs typeface="Quicksand"/>
              <a:sym typeface="Quicksand"/>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2c8b27d3af_1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2c8b27d3af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2c8b27d3af_1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2c8b27d3af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2c8b27d3af_1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2c8b27d3af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2c8b27d3af_1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2c8b27d3af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2c8b27d3af_1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2c8b27d3af_1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bb214c2a3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bb214c2a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c8b27d3af_1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2c8b27d3af_1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c8b27d3af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c8b27d3af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2c8b27d3af_1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2c8b27d3af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2c8b27d3af_1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2c8b27d3af_1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2c8b27d3af_1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2c8b27d3af_1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2c8b27d3af_1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2c8b27d3af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2c8b27d3af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2c8b27d3af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2c8b27d3af_1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2c8b27d3af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2c8b27d3af_1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2c8b27d3af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2c8b27d3af_1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2c8b27d3af_1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2c8b27d3af_1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2c8b27d3af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2c8b27d3af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2c8b27d3af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hyperlink" Target="https://docs.google.com/presentation/d/1KVTuZ8aon6B0fWcIL7JoD53AbYy0yoAf9uO4FCqntlc/edi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docs.google.com/presentation/d/1GgNPI7M5PfLk4Wuptm8EiKzqyRNBo1NCcPOJNnoLCT4/edit#slide=id.g1f61ab642ec_0_0" TargetMode="External"/><Relationship Id="rId5" Type="http://schemas.openxmlformats.org/officeDocument/2006/relationships/hyperlink" Target="https://docs.google.com/presentation/d/1hUDrl91qjgPqQmkY747FFtSDIDCfGfttW_Sf9ivIUts/edit#slide=id.p" TargetMode="External"/><Relationship Id="rId4" Type="http://schemas.openxmlformats.org/officeDocument/2006/relationships/hyperlink" Target="https://docs.google.com/presentation/d/1jxgXNB0zAcEF4lxEkX-mAjo4pxTtlZB7bedTmxCDFiU/edit#slide=id.g1f61aec5b36_0_0" TargetMode="External"/><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hyperlink" Target="https://drive.google.com/file/d/1rTGg_Iz9lcxR0zxAX-S7Hhsqv4NqjKp3/view?usp=sha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hyperlink" Target="https://sustainable.stanford.edu/take-action/fellowships" TargetMode="External"/><Relationship Id="rId4" Type="http://schemas.openxmlformats.org/officeDocument/2006/relationships/hyperlink" Target="https://wellbeing.umich.edu/about/continuum-of-car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https://seas.umich.edu/" TargetMode="External"/><Relationship Id="rId13" Type="http://schemas.openxmlformats.org/officeDocument/2006/relationships/slide" Target="slide2.xml"/><Relationship Id="rId3" Type="http://schemas.openxmlformats.org/officeDocument/2006/relationships/image" Target="../media/image4.png"/><Relationship Id="rId7" Type="http://schemas.openxmlformats.org/officeDocument/2006/relationships/hyperlink" Target="https://lsa.umich.edu/" TargetMode="External"/><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hyperlink" Target="https://soe.umich.edu/" TargetMode="External"/><Relationship Id="rId5" Type="http://schemas.openxmlformats.org/officeDocument/2006/relationships/hyperlink" Target="https://docs.google.com/document/d/1N736sUZkFcZQrClP61s_Gw30GkVo7i7B/edit?usp=sharing&amp;ouid=106020241667921054175&amp;rtpof=true&amp;sd=true" TargetMode="External"/><Relationship Id="rId10" Type="http://schemas.openxmlformats.org/officeDocument/2006/relationships/hyperlink" Target="https://taubmancollege.umich.edu/urbanplanning" TargetMode="External"/><Relationship Id="rId4" Type="http://schemas.openxmlformats.org/officeDocument/2006/relationships/image" Target="../media/image5.png"/><Relationship Id="rId9" Type="http://schemas.openxmlformats.org/officeDocument/2006/relationships/hyperlink" Target="https://fordschool.umich.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hyperlink" Target="https://www.youtube.com/watch?v=dG6KSmFYHWI&amp;t=104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hyperlink" Target="https://drive.google.com/drive/folders/17Rzu1f3WWNUMAUxxg-x6mOtUmdczzh_X?usp=share_link" TargetMode="External"/><Relationship Id="rId4" Type="http://schemas.openxmlformats.org/officeDocument/2006/relationships/image" Target="../media/image12.png"/><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a:spLocks noGrp="1"/>
          </p:cNvSpPr>
          <p:nvPr>
            <p:ph type="ctrTitle"/>
          </p:nvPr>
        </p:nvSpPr>
        <p:spPr>
          <a:xfrm>
            <a:off x="311704" y="1125575"/>
            <a:ext cx="4260300" cy="2052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latin typeface="Oswald"/>
                <a:ea typeface="Oswald"/>
                <a:cs typeface="Oswald"/>
                <a:sym typeface="Oswald"/>
              </a:rPr>
              <a:t>Advancing Climate Education at U-M</a:t>
            </a:r>
            <a:endParaRPr>
              <a:latin typeface="Oswald"/>
              <a:ea typeface="Oswald"/>
              <a:cs typeface="Oswald"/>
              <a:sym typeface="Oswald"/>
            </a:endParaRPr>
          </a:p>
          <a:p>
            <a:pPr marL="0" lvl="0" indent="0" algn="l" rtl="0">
              <a:spcBef>
                <a:spcPts val="0"/>
              </a:spcBef>
              <a:spcAft>
                <a:spcPts val="0"/>
              </a:spcAft>
              <a:buNone/>
            </a:pPr>
            <a:r>
              <a:rPr lang="en" sz="2000" b="1" i="1">
                <a:latin typeface="Quicksand"/>
                <a:ea typeface="Quicksand"/>
                <a:cs typeface="Quicksand"/>
                <a:sym typeface="Quicksand"/>
              </a:rPr>
              <a:t>Presentation to Associate Deans</a:t>
            </a:r>
            <a:endParaRPr sz="2000" b="1" i="1">
              <a:latin typeface="Quicksand"/>
              <a:ea typeface="Quicksand"/>
              <a:cs typeface="Quicksand"/>
              <a:sym typeface="Quicksand"/>
            </a:endParaRPr>
          </a:p>
        </p:txBody>
      </p:sp>
      <p:sp>
        <p:nvSpPr>
          <p:cNvPr id="56" name="Google Shape;56;p13"/>
          <p:cNvSpPr txBox="1">
            <a:spLocks noGrp="1"/>
          </p:cNvSpPr>
          <p:nvPr>
            <p:ph type="subTitle" idx="1"/>
          </p:nvPr>
        </p:nvSpPr>
        <p:spPr>
          <a:xfrm>
            <a:off x="311700" y="3031775"/>
            <a:ext cx="3123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b="1" i="1">
                <a:solidFill>
                  <a:schemeClr val="dk1"/>
                </a:solidFill>
                <a:latin typeface="Quicksand"/>
                <a:ea typeface="Quicksand"/>
                <a:cs typeface="Quicksand"/>
                <a:sym typeface="Quicksand"/>
              </a:rPr>
              <a:t>April 14, 2023</a:t>
            </a:r>
            <a:endParaRPr sz="1200" b="1" i="1">
              <a:solidFill>
                <a:schemeClr val="dk1"/>
              </a:solidFill>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9" name="Google Shape;159;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0" name="Google Shape;160;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1" name="Google Shape;161;p22"/>
          <p:cNvSpPr txBox="1">
            <a:spLocks noGrp="1"/>
          </p:cNvSpPr>
          <p:nvPr>
            <p:ph type="title"/>
          </p:nvPr>
        </p:nvSpPr>
        <p:spPr>
          <a:xfrm>
            <a:off x="711375" y="416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a:latin typeface="Oswald"/>
                <a:ea typeface="Oswald"/>
                <a:cs typeface="Oswald"/>
                <a:sym typeface="Oswald"/>
              </a:rPr>
              <a:t>Tuesday’s </a:t>
            </a:r>
            <a:r>
              <a:rPr lang="en" sz="2020" u="sng">
                <a:latin typeface="Oswald"/>
                <a:ea typeface="Oswald"/>
                <a:cs typeface="Oswald"/>
                <a:sym typeface="Oswald"/>
              </a:rPr>
              <a:t>faculty, student, staff </a:t>
            </a:r>
            <a:r>
              <a:rPr lang="en" sz="2020">
                <a:latin typeface="Oswald"/>
                <a:ea typeface="Oswald"/>
                <a:cs typeface="Oswald"/>
                <a:sym typeface="Oswald"/>
              </a:rPr>
              <a:t>concurrent sessions on overarching recommendations</a:t>
            </a:r>
            <a:endParaRPr sz="2020">
              <a:latin typeface="Oswald"/>
              <a:ea typeface="Oswald"/>
              <a:cs typeface="Oswald"/>
              <a:sym typeface="Oswald"/>
            </a:endParaRPr>
          </a:p>
        </p:txBody>
      </p:sp>
      <p:sp>
        <p:nvSpPr>
          <p:cNvPr id="162" name="Google Shape;162;p22"/>
          <p:cNvSpPr txBox="1">
            <a:spLocks noGrp="1"/>
          </p:cNvSpPr>
          <p:nvPr>
            <p:ph type="body" idx="1"/>
          </p:nvPr>
        </p:nvSpPr>
        <p:spPr>
          <a:xfrm>
            <a:off x="711375" y="1367075"/>
            <a:ext cx="85206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dk1"/>
              </a:buClr>
              <a:buSzPts val="1500"/>
              <a:buFont typeface="Quicksand"/>
              <a:buAutoNum type="arabicPeriod"/>
            </a:pPr>
            <a:r>
              <a:rPr lang="en" sz="1500" u="sng">
                <a:solidFill>
                  <a:schemeClr val="hlink"/>
                </a:solidFill>
                <a:latin typeface="Quicksand"/>
                <a:ea typeface="Quicksand"/>
                <a:cs typeface="Quicksand"/>
                <a:sym typeface="Quicksand"/>
                <a:hlinkClick r:id="rId4"/>
              </a:rPr>
              <a:t>Support Faculty Professional Development</a:t>
            </a:r>
            <a:endParaRPr sz="1500">
              <a:solidFill>
                <a:schemeClr val="dk1"/>
              </a:solidFill>
              <a:latin typeface="Quicksand"/>
              <a:ea typeface="Quicksand"/>
              <a:cs typeface="Quicksand"/>
              <a:sym typeface="Quicksand"/>
            </a:endParaRPr>
          </a:p>
          <a:p>
            <a:pPr marL="457200" lvl="0" indent="-323850" algn="l" rtl="0">
              <a:spcBef>
                <a:spcPts val="0"/>
              </a:spcBef>
              <a:spcAft>
                <a:spcPts val="0"/>
              </a:spcAft>
              <a:buClr>
                <a:schemeClr val="dk1"/>
              </a:buClr>
              <a:buSzPts val="1500"/>
              <a:buFont typeface="Quicksand"/>
              <a:buAutoNum type="arabicPeriod"/>
            </a:pPr>
            <a:r>
              <a:rPr lang="en" sz="1500" u="sng">
                <a:solidFill>
                  <a:schemeClr val="hlink"/>
                </a:solidFill>
                <a:latin typeface="Quicksand"/>
                <a:ea typeface="Quicksand"/>
                <a:cs typeface="Quicksand"/>
                <a:sym typeface="Quicksand"/>
                <a:hlinkClick r:id="rId5"/>
              </a:rPr>
              <a:t>Transform U-M into a Campus Living Lab</a:t>
            </a:r>
            <a:endParaRPr sz="1500">
              <a:solidFill>
                <a:schemeClr val="dk1"/>
              </a:solidFill>
              <a:latin typeface="Quicksand"/>
              <a:ea typeface="Quicksand"/>
              <a:cs typeface="Quicksand"/>
              <a:sym typeface="Quicksand"/>
            </a:endParaRPr>
          </a:p>
          <a:p>
            <a:pPr marL="457200" lvl="0" indent="-323850" algn="l" rtl="0">
              <a:spcBef>
                <a:spcPts val="0"/>
              </a:spcBef>
              <a:spcAft>
                <a:spcPts val="0"/>
              </a:spcAft>
              <a:buClr>
                <a:schemeClr val="dk1"/>
              </a:buClr>
              <a:buSzPts val="1500"/>
              <a:buFont typeface="Quicksand"/>
              <a:buAutoNum type="arabicPeriod"/>
            </a:pPr>
            <a:r>
              <a:rPr lang="en" sz="1500" u="sng">
                <a:solidFill>
                  <a:schemeClr val="hlink"/>
                </a:solidFill>
                <a:latin typeface="Quicksand"/>
                <a:ea typeface="Quicksand"/>
                <a:cs typeface="Quicksand"/>
                <a:sym typeface="Quicksand"/>
                <a:hlinkClick r:id="rId6"/>
              </a:rPr>
              <a:t>Integrate Climate Education and Sustainability across the Curriculum</a:t>
            </a:r>
            <a:endParaRPr sz="1500">
              <a:solidFill>
                <a:schemeClr val="dk1"/>
              </a:solidFill>
              <a:latin typeface="Quicksand"/>
              <a:ea typeface="Quicksand"/>
              <a:cs typeface="Quicksand"/>
              <a:sym typeface="Quicksand"/>
            </a:endParaRPr>
          </a:p>
          <a:p>
            <a:pPr marL="457200" lvl="0" indent="-323850" algn="l" rtl="0">
              <a:spcBef>
                <a:spcPts val="0"/>
              </a:spcBef>
              <a:spcAft>
                <a:spcPts val="0"/>
              </a:spcAft>
              <a:buClr>
                <a:schemeClr val="dk1"/>
              </a:buClr>
              <a:buSzPts val="1500"/>
              <a:buFont typeface="Quicksand"/>
              <a:buAutoNum type="arabicPeriod"/>
            </a:pPr>
            <a:r>
              <a:rPr lang="en" sz="1500" u="sng">
                <a:solidFill>
                  <a:schemeClr val="hlink"/>
                </a:solidFill>
                <a:latin typeface="Quicksand"/>
                <a:ea typeface="Quicksand"/>
                <a:cs typeface="Quicksand"/>
                <a:sym typeface="Quicksand"/>
                <a:hlinkClick r:id="rId7"/>
              </a:rPr>
              <a:t>Deploy Climate Education for Student Success</a:t>
            </a:r>
            <a:endParaRPr sz="1500">
              <a:solidFill>
                <a:schemeClr val="dk1"/>
              </a:solidFill>
              <a:latin typeface="Quicksand"/>
              <a:ea typeface="Quicksand"/>
              <a:cs typeface="Quicksand"/>
              <a:sym typeface="Quicksand"/>
            </a:endParaRPr>
          </a:p>
        </p:txBody>
      </p:sp>
      <p:pic>
        <p:nvPicPr>
          <p:cNvPr id="163" name="Google Shape;163;p22"/>
          <p:cNvPicPr preferRelativeResize="0"/>
          <p:nvPr/>
        </p:nvPicPr>
        <p:blipFill>
          <a:blip r:embed="rId8">
            <a:alphaModFix/>
          </a:blip>
          <a:stretch>
            <a:fillRect/>
          </a:stretch>
        </p:blipFill>
        <p:spPr>
          <a:xfrm>
            <a:off x="0" y="4732534"/>
            <a:ext cx="9143998" cy="410966"/>
          </a:xfrm>
          <a:prstGeom prst="rect">
            <a:avLst/>
          </a:prstGeom>
          <a:noFill/>
          <a:ln>
            <a:noFill/>
          </a:ln>
        </p:spPr>
      </p:pic>
      <p:sp>
        <p:nvSpPr>
          <p:cNvPr id="164" name="Google Shape;164;p22"/>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uFill>
                  <a:noFill/>
                </a:uFill>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0" name="Google Shape;170;p23"/>
          <p:cNvSpPr txBox="1">
            <a:spLocks noGrp="1"/>
          </p:cNvSpPr>
          <p:nvPr>
            <p:ph type="title"/>
          </p:nvPr>
        </p:nvSpPr>
        <p:spPr>
          <a:xfrm>
            <a:off x="3530825" y="887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Oswald"/>
                <a:ea typeface="Oswald"/>
                <a:cs typeface="Oswald"/>
                <a:sym typeface="Oswald"/>
              </a:rPr>
              <a:t>Support Faculty Professional Development (PD)</a:t>
            </a:r>
            <a:endParaRPr sz="2200">
              <a:latin typeface="Oswald"/>
              <a:ea typeface="Oswald"/>
              <a:cs typeface="Oswald"/>
              <a:sym typeface="Oswald"/>
            </a:endParaRPr>
          </a:p>
          <a:p>
            <a:pPr marL="0" lvl="0" indent="0" algn="l" rtl="0">
              <a:spcBef>
                <a:spcPts val="0"/>
              </a:spcBef>
              <a:spcAft>
                <a:spcPts val="0"/>
              </a:spcAft>
              <a:buNone/>
            </a:pPr>
            <a:endParaRPr sz="2500"/>
          </a:p>
        </p:txBody>
      </p:sp>
      <p:sp>
        <p:nvSpPr>
          <p:cNvPr id="171" name="Google Shape;171;p23"/>
          <p:cNvSpPr txBox="1">
            <a:spLocks noGrp="1"/>
          </p:cNvSpPr>
          <p:nvPr>
            <p:ph type="body" idx="1"/>
          </p:nvPr>
        </p:nvSpPr>
        <p:spPr>
          <a:xfrm>
            <a:off x="3530825" y="1440075"/>
            <a:ext cx="5492100" cy="2655600"/>
          </a:xfrm>
          <a:prstGeom prst="rect">
            <a:avLst/>
          </a:prstGeom>
        </p:spPr>
        <p:txBody>
          <a:bodyPr spcFirstLastPara="1" wrap="square" lIns="91425" tIns="91425" rIns="91425" bIns="91425" anchor="t" anchorCtr="0">
            <a:noAutofit/>
          </a:bodyPr>
          <a:lstStyle/>
          <a:p>
            <a:pPr marL="285750" lvl="0" indent="-125729" algn="l" rtl="0">
              <a:lnSpc>
                <a:spcPct val="100000"/>
              </a:lnSpc>
              <a:spcBef>
                <a:spcPts val="0"/>
              </a:spcBef>
              <a:spcAft>
                <a:spcPts val="0"/>
              </a:spcAft>
              <a:buClr>
                <a:schemeClr val="dk1"/>
              </a:buClr>
              <a:buSzPts val="1080"/>
              <a:buFont typeface="Quicksand"/>
              <a:buAutoNum type="arabicPeriod"/>
            </a:pPr>
            <a:r>
              <a:rPr lang="en" sz="1080">
                <a:solidFill>
                  <a:schemeClr val="dk1"/>
                </a:solidFill>
                <a:latin typeface="Quicksand"/>
                <a:ea typeface="Quicksand"/>
                <a:cs typeface="Quicksand"/>
                <a:sym typeface="Quicksand"/>
              </a:rPr>
              <a:t>Adopt/implement Emory University’s Piedmont model (i.e., interdisciplinary PD for infusing climate/sustainability education) to support </a:t>
            </a:r>
            <a:r>
              <a:rPr lang="en" sz="1080" u="sng">
                <a:solidFill>
                  <a:schemeClr val="dk1"/>
                </a:solidFill>
                <a:latin typeface="Quicksand"/>
                <a:ea typeface="Quicksand"/>
                <a:cs typeface="Quicksand"/>
                <a:sym typeface="Quicksand"/>
              </a:rPr>
              <a:t>individual</a:t>
            </a:r>
            <a:r>
              <a:rPr lang="en" sz="1080">
                <a:solidFill>
                  <a:schemeClr val="dk1"/>
                </a:solidFill>
                <a:latin typeface="Quicksand"/>
                <a:ea typeface="Quicksand"/>
                <a:cs typeface="Quicksand"/>
                <a:sym typeface="Quicksand"/>
              </a:rPr>
              <a:t> faculty </a:t>
            </a:r>
            <a:endParaRPr sz="1080">
              <a:solidFill>
                <a:schemeClr val="dk1"/>
              </a:solidFill>
              <a:latin typeface="Quicksand"/>
              <a:ea typeface="Quicksand"/>
              <a:cs typeface="Quicksand"/>
              <a:sym typeface="Quicksand"/>
            </a:endParaRPr>
          </a:p>
          <a:p>
            <a:pPr marL="285750" lvl="0" indent="-125729" algn="l" rtl="0">
              <a:lnSpc>
                <a:spcPct val="100000"/>
              </a:lnSpc>
              <a:spcBef>
                <a:spcPts val="0"/>
              </a:spcBef>
              <a:spcAft>
                <a:spcPts val="0"/>
              </a:spcAft>
              <a:buClr>
                <a:schemeClr val="dk1"/>
              </a:buClr>
              <a:buSzPts val="1080"/>
              <a:buFont typeface="Quicksand"/>
              <a:buAutoNum type="arabicPeriod"/>
            </a:pPr>
            <a:r>
              <a:rPr lang="en" sz="1080">
                <a:solidFill>
                  <a:schemeClr val="dk1"/>
                </a:solidFill>
                <a:latin typeface="Quicksand"/>
                <a:ea typeface="Quicksand"/>
                <a:cs typeface="Quicksand"/>
                <a:sym typeface="Quicksand"/>
              </a:rPr>
              <a:t>Create PD (modeled after U-M MORE committee) to support infusion of climate/sustainability education </a:t>
            </a:r>
            <a:r>
              <a:rPr lang="en" sz="1080" u="sng">
                <a:solidFill>
                  <a:schemeClr val="dk1"/>
                </a:solidFill>
                <a:latin typeface="Quicksand"/>
                <a:ea typeface="Quicksand"/>
                <a:cs typeface="Quicksand"/>
                <a:sym typeface="Quicksand"/>
              </a:rPr>
              <a:t>within departments</a:t>
            </a:r>
            <a:r>
              <a:rPr lang="en" sz="1080">
                <a:solidFill>
                  <a:schemeClr val="dk1"/>
                </a:solidFill>
                <a:latin typeface="Quicksand"/>
                <a:ea typeface="Quicksand"/>
                <a:cs typeface="Quicksand"/>
                <a:sym typeface="Quicksand"/>
              </a:rPr>
              <a:t> </a:t>
            </a:r>
            <a:endParaRPr sz="1080">
              <a:solidFill>
                <a:schemeClr val="dk1"/>
              </a:solidFill>
              <a:latin typeface="Quicksand"/>
              <a:ea typeface="Quicksand"/>
              <a:cs typeface="Quicksand"/>
              <a:sym typeface="Quicksand"/>
            </a:endParaRPr>
          </a:p>
          <a:p>
            <a:pPr marL="285750" lvl="0" indent="-125729" algn="l" rtl="0">
              <a:lnSpc>
                <a:spcPct val="100000"/>
              </a:lnSpc>
              <a:spcBef>
                <a:spcPts val="0"/>
              </a:spcBef>
              <a:spcAft>
                <a:spcPts val="0"/>
              </a:spcAft>
              <a:buClr>
                <a:schemeClr val="dk1"/>
              </a:buClr>
              <a:buSzPts val="1080"/>
              <a:buFont typeface="Quicksand"/>
              <a:buAutoNum type="arabicPeriod"/>
            </a:pPr>
            <a:r>
              <a:rPr lang="en" sz="1080">
                <a:solidFill>
                  <a:schemeClr val="dk1"/>
                </a:solidFill>
                <a:latin typeface="Quicksand"/>
                <a:ea typeface="Quicksand"/>
                <a:cs typeface="Quicksand"/>
                <a:sym typeface="Quicksand"/>
              </a:rPr>
              <a:t>As part of both of the above, include content on climate justice/anxiety/resilience/linkages to DEI/decolonizing, student success and </a:t>
            </a:r>
            <a:r>
              <a:rPr lang="en" sz="1080" u="sng">
                <a:solidFill>
                  <a:schemeClr val="dk1"/>
                </a:solidFill>
                <a:latin typeface="Quicksand"/>
                <a:ea typeface="Quicksand"/>
                <a:cs typeface="Quicksand"/>
                <a:sym typeface="Quicksan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effective pedagogies  </a:t>
            </a:r>
            <a:endParaRPr sz="1080">
              <a:solidFill>
                <a:schemeClr val="dk1"/>
              </a:solidFill>
              <a:latin typeface="Quicksand"/>
              <a:ea typeface="Quicksand"/>
              <a:cs typeface="Quicksand"/>
              <a:sym typeface="Quicksand"/>
            </a:endParaRPr>
          </a:p>
          <a:p>
            <a:pPr marL="285750" lvl="0" indent="-125729" algn="l" rtl="0">
              <a:lnSpc>
                <a:spcPct val="100000"/>
              </a:lnSpc>
              <a:spcBef>
                <a:spcPts val="0"/>
              </a:spcBef>
              <a:spcAft>
                <a:spcPts val="0"/>
              </a:spcAft>
              <a:buClr>
                <a:schemeClr val="dk1"/>
              </a:buClr>
              <a:buSzPts val="1080"/>
              <a:buFont typeface="Quicksand"/>
              <a:buAutoNum type="arabicPeriod"/>
            </a:pPr>
            <a:r>
              <a:rPr lang="en" sz="1080">
                <a:solidFill>
                  <a:schemeClr val="dk1"/>
                </a:solidFill>
                <a:latin typeface="Quicksand"/>
                <a:ea typeface="Quicksand"/>
                <a:cs typeface="Quicksand"/>
                <a:sym typeface="Quicksand"/>
              </a:rPr>
              <a:t>Hold annual climate education event (feature best practices from campus and beyond) </a:t>
            </a:r>
            <a:endParaRPr sz="1080">
              <a:solidFill>
                <a:schemeClr val="dk1"/>
              </a:solidFill>
              <a:latin typeface="Quicksand"/>
              <a:ea typeface="Quicksand"/>
              <a:cs typeface="Quicksand"/>
              <a:sym typeface="Quicksand"/>
            </a:endParaRPr>
          </a:p>
          <a:p>
            <a:pPr marL="914400" lvl="1" indent="-297180" algn="l" rtl="0">
              <a:lnSpc>
                <a:spcPct val="100000"/>
              </a:lnSpc>
              <a:spcBef>
                <a:spcPts val="0"/>
              </a:spcBef>
              <a:spcAft>
                <a:spcPts val="0"/>
              </a:spcAft>
              <a:buClr>
                <a:schemeClr val="dk1"/>
              </a:buClr>
              <a:buSzPts val="1080"/>
              <a:buFont typeface="Quicksand"/>
              <a:buAutoNum type="alphaLcPeriod"/>
            </a:pPr>
            <a:r>
              <a:rPr lang="en" sz="1080">
                <a:solidFill>
                  <a:schemeClr val="dk1"/>
                </a:solidFill>
                <a:latin typeface="Quicksand"/>
                <a:ea typeface="Quicksand"/>
                <a:cs typeface="Quicksand"/>
                <a:sym typeface="Quicksand"/>
              </a:rPr>
              <a:t>incorporate into above PD</a:t>
            </a:r>
            <a:endParaRPr sz="1080">
              <a:solidFill>
                <a:schemeClr val="dk1"/>
              </a:solidFill>
              <a:latin typeface="Quicksand"/>
              <a:ea typeface="Quicksand"/>
              <a:cs typeface="Quicksand"/>
              <a:sym typeface="Quicksand"/>
            </a:endParaRPr>
          </a:p>
          <a:p>
            <a:pPr marL="285750" lvl="0" indent="-125729" algn="l" rtl="0">
              <a:lnSpc>
                <a:spcPct val="100000"/>
              </a:lnSpc>
              <a:spcBef>
                <a:spcPts val="0"/>
              </a:spcBef>
              <a:spcAft>
                <a:spcPts val="0"/>
              </a:spcAft>
              <a:buClr>
                <a:schemeClr val="dk1"/>
              </a:buClr>
              <a:buSzPts val="1080"/>
              <a:buFont typeface="Quicksand"/>
              <a:buAutoNum type="arabicPeriod"/>
            </a:pPr>
            <a:r>
              <a:rPr lang="en" sz="1080">
                <a:solidFill>
                  <a:schemeClr val="dk1"/>
                </a:solidFill>
                <a:latin typeface="Quicksand"/>
                <a:ea typeface="Quicksand"/>
                <a:cs typeface="Quicksand"/>
                <a:sym typeface="Quicksand"/>
              </a:rPr>
              <a:t>Conduct baseline survey to assess current infusion of climate education in curricula, to identify best practices &amp; measure progress over time</a:t>
            </a:r>
            <a:endParaRPr sz="1080">
              <a:solidFill>
                <a:schemeClr val="dk1"/>
              </a:solidFill>
              <a:latin typeface="Quicksand"/>
              <a:ea typeface="Quicksand"/>
              <a:cs typeface="Quicksand"/>
              <a:sym typeface="Quicksand"/>
            </a:endParaRPr>
          </a:p>
          <a:p>
            <a:pPr marL="285750" lvl="0" indent="-125729" algn="l" rtl="0">
              <a:lnSpc>
                <a:spcPct val="100000"/>
              </a:lnSpc>
              <a:spcBef>
                <a:spcPts val="0"/>
              </a:spcBef>
              <a:spcAft>
                <a:spcPts val="0"/>
              </a:spcAft>
              <a:buClr>
                <a:schemeClr val="dk1"/>
              </a:buClr>
              <a:buSzPts val="1080"/>
              <a:buFont typeface="Quicksand"/>
              <a:buAutoNum type="arabicPeriod"/>
            </a:pPr>
            <a:r>
              <a:rPr lang="en" sz="1080">
                <a:solidFill>
                  <a:schemeClr val="dk1"/>
                </a:solidFill>
                <a:latin typeface="Quicksand"/>
                <a:ea typeface="Quicksand"/>
                <a:cs typeface="Quicksand"/>
                <a:sym typeface="Quicksand"/>
              </a:rPr>
              <a:t>Create incentives/support infusion of climate education into curricula in addition to PD structure for PD (fund students to support infusion, offer unit/university wide awards, recognize effort/progress/innovation not just accomplishment, stipends for faculty, adjust P&amp;T/annual evaluations)</a:t>
            </a:r>
            <a:endParaRPr sz="1080">
              <a:solidFill>
                <a:schemeClr val="dk1"/>
              </a:solidFill>
              <a:latin typeface="Quicksand"/>
              <a:ea typeface="Quicksand"/>
              <a:cs typeface="Quicksand"/>
              <a:sym typeface="Quicksand"/>
            </a:endParaRPr>
          </a:p>
          <a:p>
            <a:pPr marL="457200" lvl="0" indent="0" algn="l" rtl="0">
              <a:lnSpc>
                <a:spcPct val="100000"/>
              </a:lnSpc>
              <a:spcBef>
                <a:spcPts val="0"/>
              </a:spcBef>
              <a:spcAft>
                <a:spcPts val="0"/>
              </a:spcAft>
              <a:buSzPts val="605"/>
              <a:buNone/>
            </a:pPr>
            <a:endParaRPr sz="980">
              <a:solidFill>
                <a:schemeClr val="dk1"/>
              </a:solidFill>
            </a:endParaRPr>
          </a:p>
          <a:p>
            <a:pPr marL="0" lvl="0" indent="0" algn="l" rtl="0">
              <a:lnSpc>
                <a:spcPct val="100000"/>
              </a:lnSpc>
              <a:spcBef>
                <a:spcPts val="0"/>
              </a:spcBef>
              <a:spcAft>
                <a:spcPts val="0"/>
              </a:spcAft>
              <a:buClr>
                <a:schemeClr val="dk1"/>
              </a:buClr>
              <a:buSzPts val="605"/>
              <a:buFont typeface="Arial"/>
              <a:buNone/>
            </a:pPr>
            <a:endParaRPr sz="980">
              <a:solidFill>
                <a:schemeClr val="dk1"/>
              </a:solidFill>
            </a:endParaRPr>
          </a:p>
          <a:p>
            <a:pPr marL="0" lvl="0" indent="0" algn="l" rtl="0">
              <a:lnSpc>
                <a:spcPct val="100000"/>
              </a:lnSpc>
              <a:spcBef>
                <a:spcPts val="0"/>
              </a:spcBef>
              <a:spcAft>
                <a:spcPts val="0"/>
              </a:spcAft>
              <a:buClr>
                <a:schemeClr val="dk1"/>
              </a:buClr>
              <a:buSzPts val="605"/>
              <a:buFont typeface="Arial"/>
              <a:buNone/>
            </a:pPr>
            <a:endParaRPr sz="980">
              <a:solidFill>
                <a:schemeClr val="dk1"/>
              </a:solidFill>
            </a:endParaRPr>
          </a:p>
          <a:p>
            <a:pPr marL="457200" lvl="0" indent="0" algn="l" rtl="0">
              <a:spcBef>
                <a:spcPts val="0"/>
              </a:spcBef>
              <a:spcAft>
                <a:spcPts val="1200"/>
              </a:spcAft>
              <a:buSzPts val="605"/>
              <a:buNone/>
            </a:pPr>
            <a:endParaRPr sz="1090"/>
          </a:p>
        </p:txBody>
      </p:sp>
      <p:sp>
        <p:nvSpPr>
          <p:cNvPr id="172" name="Google Shape;172;p23"/>
          <p:cNvSpPr txBox="1"/>
          <p:nvPr/>
        </p:nvSpPr>
        <p:spPr>
          <a:xfrm>
            <a:off x="4028475" y="4222525"/>
            <a:ext cx="49662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 sz="1300" b="1" i="1">
                <a:solidFill>
                  <a:schemeClr val="dk1"/>
                </a:solidFill>
                <a:latin typeface="Quicksand"/>
                <a:ea typeface="Quicksand"/>
                <a:cs typeface="Quicksand"/>
                <a:sym typeface="Quicksand"/>
              </a:rPr>
              <a:t>Need to not overwhelm faculty!</a:t>
            </a:r>
            <a:endParaRPr sz="1100" b="1" i="1">
              <a:latin typeface="Quicksand"/>
              <a:ea typeface="Quicksand"/>
              <a:cs typeface="Quicksand"/>
              <a:sym typeface="Quicksand"/>
            </a:endParaRPr>
          </a:p>
        </p:txBody>
      </p:sp>
      <p:sp>
        <p:nvSpPr>
          <p:cNvPr id="173" name="Google Shape;173;p23"/>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Google Shape;179;p24"/>
          <p:cNvSpPr txBox="1">
            <a:spLocks noGrp="1"/>
          </p:cNvSpPr>
          <p:nvPr>
            <p:ph type="title"/>
          </p:nvPr>
        </p:nvSpPr>
        <p:spPr>
          <a:xfrm>
            <a:off x="553425" y="471375"/>
            <a:ext cx="8520600" cy="70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a:latin typeface="Quicksand"/>
                <a:ea typeface="Quicksand"/>
                <a:cs typeface="Quicksand"/>
                <a:sym typeface="Quicksand"/>
              </a:rPr>
              <a:t>Already In Process: CRLT will pilot an Embed Climate </a:t>
            </a:r>
            <a:endParaRPr sz="2000" b="1">
              <a:latin typeface="Quicksand"/>
              <a:ea typeface="Quicksand"/>
              <a:cs typeface="Quicksand"/>
              <a:sym typeface="Quicksand"/>
            </a:endParaRPr>
          </a:p>
          <a:p>
            <a:pPr marL="0" lvl="0" indent="0" algn="ctr" rtl="0">
              <a:spcBef>
                <a:spcPts val="0"/>
              </a:spcBef>
              <a:spcAft>
                <a:spcPts val="0"/>
              </a:spcAft>
              <a:buClr>
                <a:schemeClr val="dk1"/>
              </a:buClr>
              <a:buSzPts val="990"/>
              <a:buFont typeface="Arial"/>
              <a:buNone/>
            </a:pPr>
            <a:r>
              <a:rPr lang="en" sz="2000" b="1">
                <a:latin typeface="Quicksand"/>
                <a:ea typeface="Quicksand"/>
                <a:cs typeface="Quicksand"/>
                <a:sym typeface="Quicksand"/>
              </a:rPr>
              <a:t>Change in Courses (EC^3) Retreat</a:t>
            </a:r>
            <a:endParaRPr sz="1748" b="1">
              <a:latin typeface="Oswald"/>
              <a:ea typeface="Oswald"/>
              <a:cs typeface="Oswald"/>
              <a:sym typeface="Oswald"/>
            </a:endParaRPr>
          </a:p>
          <a:p>
            <a:pPr marL="0" lvl="0" indent="0" algn="ctr" rtl="0">
              <a:spcBef>
                <a:spcPts val="0"/>
              </a:spcBef>
              <a:spcAft>
                <a:spcPts val="0"/>
              </a:spcAft>
              <a:buSzPts val="891"/>
              <a:buNone/>
            </a:pPr>
            <a:endParaRPr sz="1548" b="1">
              <a:latin typeface="Oswald"/>
              <a:ea typeface="Oswald"/>
              <a:cs typeface="Oswald"/>
              <a:sym typeface="Oswald"/>
            </a:endParaRPr>
          </a:p>
        </p:txBody>
      </p:sp>
      <p:sp>
        <p:nvSpPr>
          <p:cNvPr id="180" name="Google Shape;180;p24"/>
          <p:cNvSpPr txBox="1">
            <a:spLocks noGrp="1"/>
          </p:cNvSpPr>
          <p:nvPr>
            <p:ph type="body" idx="1"/>
          </p:nvPr>
        </p:nvSpPr>
        <p:spPr>
          <a:xfrm>
            <a:off x="470250" y="1253300"/>
            <a:ext cx="8203500" cy="393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dk1"/>
                </a:solidFill>
                <a:latin typeface="Quicksand"/>
                <a:ea typeface="Quicksand"/>
                <a:cs typeface="Quicksand"/>
                <a:sym typeface="Quicksand"/>
              </a:rPr>
              <a:t>When</a:t>
            </a:r>
            <a:r>
              <a:rPr lang="en" sz="1700">
                <a:solidFill>
                  <a:schemeClr val="dk1"/>
                </a:solidFill>
                <a:latin typeface="Quicksand"/>
                <a:ea typeface="Quicksand"/>
                <a:cs typeface="Quicksand"/>
                <a:sym typeface="Quicksand"/>
              </a:rPr>
              <a:t>: July 11 &amp; 12, 2023</a:t>
            </a:r>
            <a:endParaRPr sz="1700">
              <a:solidFill>
                <a:schemeClr val="dk1"/>
              </a:solidFill>
              <a:latin typeface="Quicksand"/>
              <a:ea typeface="Quicksand"/>
              <a:cs typeface="Quicksand"/>
              <a:sym typeface="Quicksand"/>
            </a:endParaRPr>
          </a:p>
          <a:p>
            <a:pPr marL="0" lvl="0" indent="0" algn="l" rtl="0">
              <a:spcBef>
                <a:spcPts val="1200"/>
              </a:spcBef>
              <a:spcAft>
                <a:spcPts val="0"/>
              </a:spcAft>
              <a:buNone/>
            </a:pPr>
            <a:r>
              <a:rPr lang="en" sz="1700" b="1">
                <a:solidFill>
                  <a:schemeClr val="dk1"/>
                </a:solidFill>
                <a:latin typeface="Quicksand"/>
                <a:ea typeface="Quicksand"/>
                <a:cs typeface="Quicksand"/>
                <a:sym typeface="Quicksand"/>
              </a:rPr>
              <a:t>Where</a:t>
            </a:r>
            <a:r>
              <a:rPr lang="en" sz="1700">
                <a:solidFill>
                  <a:schemeClr val="dk1"/>
                </a:solidFill>
                <a:latin typeface="Quicksand"/>
                <a:ea typeface="Quicksand"/>
                <a:cs typeface="Quicksand"/>
                <a:sym typeface="Quicksand"/>
              </a:rPr>
              <a:t>: Adventure Education Center at Radrick</a:t>
            </a:r>
            <a:endParaRPr sz="1700">
              <a:solidFill>
                <a:schemeClr val="dk1"/>
              </a:solidFill>
              <a:latin typeface="Quicksand"/>
              <a:ea typeface="Quicksand"/>
              <a:cs typeface="Quicksand"/>
              <a:sym typeface="Quicksand"/>
            </a:endParaRPr>
          </a:p>
          <a:p>
            <a:pPr marL="0" lvl="0" indent="0" algn="l" rtl="0">
              <a:spcBef>
                <a:spcPts val="1200"/>
              </a:spcBef>
              <a:spcAft>
                <a:spcPts val="0"/>
              </a:spcAft>
              <a:buNone/>
            </a:pPr>
            <a:r>
              <a:rPr lang="en" sz="1700" b="1">
                <a:solidFill>
                  <a:schemeClr val="dk1"/>
                </a:solidFill>
                <a:latin typeface="Quicksand"/>
                <a:ea typeface="Quicksand"/>
                <a:cs typeface="Quicksand"/>
                <a:sym typeface="Quicksand"/>
              </a:rPr>
              <a:t>Goal</a:t>
            </a:r>
            <a:r>
              <a:rPr lang="en" sz="1700">
                <a:solidFill>
                  <a:schemeClr val="dk1"/>
                </a:solidFill>
                <a:latin typeface="Quicksand"/>
                <a:ea typeface="Quicksand"/>
                <a:cs typeface="Quicksand"/>
                <a:sym typeface="Quicksand"/>
              </a:rPr>
              <a:t>: Provide a community of support to faculty interested in embedding education on climate change into an existing course.</a:t>
            </a:r>
            <a:endParaRPr sz="1700">
              <a:solidFill>
                <a:schemeClr val="dk1"/>
              </a:solidFill>
              <a:latin typeface="Quicksand"/>
              <a:ea typeface="Quicksand"/>
              <a:cs typeface="Quicksand"/>
              <a:sym typeface="Quicksand"/>
            </a:endParaRPr>
          </a:p>
          <a:p>
            <a:pPr marL="0" lvl="0" indent="0" algn="l" rtl="0">
              <a:spcBef>
                <a:spcPts val="1200"/>
              </a:spcBef>
              <a:spcAft>
                <a:spcPts val="0"/>
              </a:spcAft>
              <a:buNone/>
            </a:pPr>
            <a:r>
              <a:rPr lang="en" sz="1700" b="1">
                <a:solidFill>
                  <a:schemeClr val="dk1"/>
                </a:solidFill>
                <a:latin typeface="Quicksand"/>
                <a:ea typeface="Quicksand"/>
                <a:cs typeface="Quicksand"/>
                <a:sym typeface="Quicksand"/>
              </a:rPr>
              <a:t>Structure</a:t>
            </a:r>
            <a:r>
              <a:rPr lang="en" sz="1700">
                <a:solidFill>
                  <a:schemeClr val="dk1"/>
                </a:solidFill>
                <a:latin typeface="Quicksand"/>
                <a:ea typeface="Quicksand"/>
                <a:cs typeface="Quicksand"/>
                <a:sym typeface="Quicksand"/>
              </a:rPr>
              <a:t>: Loosely modeled after Piedmont Project at Emory.  Mix of presentations, discussion, individual planning, &amp; peer feedback.  Reunion in AY 2023-2024 to compare notes and share experiences.</a:t>
            </a:r>
            <a:endParaRPr sz="1700">
              <a:solidFill>
                <a:schemeClr val="dk1"/>
              </a:solidFill>
              <a:latin typeface="Quicksand"/>
              <a:ea typeface="Quicksand"/>
              <a:cs typeface="Quicksand"/>
              <a:sym typeface="Quicksand"/>
            </a:endParaRPr>
          </a:p>
          <a:p>
            <a:pPr marL="0" lvl="0" indent="0" algn="l" rtl="0">
              <a:spcBef>
                <a:spcPts val="1200"/>
              </a:spcBef>
              <a:spcAft>
                <a:spcPts val="0"/>
              </a:spcAft>
              <a:buNone/>
            </a:pPr>
            <a:r>
              <a:rPr lang="en" sz="1700" b="1">
                <a:solidFill>
                  <a:schemeClr val="dk1"/>
                </a:solidFill>
                <a:latin typeface="Quicksand"/>
                <a:ea typeface="Quicksand"/>
                <a:cs typeface="Quicksand"/>
                <a:sym typeface="Quicksand"/>
              </a:rPr>
              <a:t>Stipend</a:t>
            </a:r>
            <a:r>
              <a:rPr lang="en" sz="1700">
                <a:solidFill>
                  <a:schemeClr val="dk1"/>
                </a:solidFill>
                <a:latin typeface="Quicksand"/>
                <a:ea typeface="Quicksand"/>
                <a:cs typeface="Quicksand"/>
                <a:sym typeface="Quicksand"/>
              </a:rPr>
              <a:t>: $500 stipend for 15-20 participants</a:t>
            </a:r>
            <a:endParaRPr sz="1700">
              <a:solidFill>
                <a:schemeClr val="dk1"/>
              </a:solidFill>
              <a:latin typeface="Quicksand"/>
              <a:ea typeface="Quicksand"/>
              <a:cs typeface="Quicksand"/>
              <a:sym typeface="Quicksand"/>
            </a:endParaRPr>
          </a:p>
          <a:p>
            <a:pPr marL="0" lvl="0" indent="0" algn="l" rtl="0">
              <a:spcBef>
                <a:spcPts val="1200"/>
              </a:spcBef>
              <a:spcAft>
                <a:spcPts val="1200"/>
              </a:spcAft>
              <a:buNone/>
            </a:pPr>
            <a:r>
              <a:rPr lang="en" sz="1700" b="1">
                <a:solidFill>
                  <a:schemeClr val="dk1"/>
                </a:solidFill>
                <a:latin typeface="Quicksand"/>
                <a:ea typeface="Quicksand"/>
                <a:cs typeface="Quicksand"/>
                <a:sym typeface="Quicksand"/>
              </a:rPr>
              <a:t>Application</a:t>
            </a:r>
            <a:r>
              <a:rPr lang="en" sz="1700">
                <a:solidFill>
                  <a:schemeClr val="dk1"/>
                </a:solidFill>
                <a:latin typeface="Quicksand"/>
                <a:ea typeface="Quicksand"/>
                <a:cs typeface="Quicksand"/>
                <a:sym typeface="Quicksand"/>
              </a:rPr>
              <a:t>: Distributed in Late April/Early May</a:t>
            </a:r>
            <a:endParaRPr sz="1700">
              <a:solidFill>
                <a:schemeClr val="dk1"/>
              </a:solidFill>
              <a:latin typeface="Quicksand"/>
              <a:ea typeface="Quicksand"/>
              <a:cs typeface="Quicksand"/>
              <a:sym typeface="Quicksand"/>
            </a:endParaRPr>
          </a:p>
        </p:txBody>
      </p:sp>
      <p:sp>
        <p:nvSpPr>
          <p:cNvPr id="181" name="Google Shape;181;p24"/>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cxnSp>
        <p:nvCxnSpPr>
          <p:cNvPr id="182" name="Google Shape;182;p24"/>
          <p:cNvCxnSpPr/>
          <p:nvPr/>
        </p:nvCxnSpPr>
        <p:spPr>
          <a:xfrm>
            <a:off x="1007400" y="1253300"/>
            <a:ext cx="71292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8" name="Google Shape;188;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9" name="Google Shape;189;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0" name="Google Shape;190;p25"/>
          <p:cNvSpPr txBox="1">
            <a:spLocks noGrp="1"/>
          </p:cNvSpPr>
          <p:nvPr>
            <p:ph type="title"/>
          </p:nvPr>
        </p:nvSpPr>
        <p:spPr>
          <a:xfrm>
            <a:off x="3923225" y="368825"/>
            <a:ext cx="553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Oswald"/>
                <a:ea typeface="Oswald"/>
                <a:cs typeface="Oswald"/>
                <a:sym typeface="Oswald"/>
              </a:rPr>
              <a:t>Transform U-M into a Campus Living Lab</a:t>
            </a:r>
            <a:endParaRPr sz="2100">
              <a:latin typeface="Oswald"/>
              <a:ea typeface="Oswald"/>
              <a:cs typeface="Oswald"/>
              <a:sym typeface="Oswald"/>
            </a:endParaRPr>
          </a:p>
          <a:p>
            <a:pPr marL="0" lvl="0" indent="0" algn="l" rtl="0">
              <a:spcBef>
                <a:spcPts val="0"/>
              </a:spcBef>
              <a:spcAft>
                <a:spcPts val="0"/>
              </a:spcAft>
              <a:buNone/>
            </a:pPr>
            <a:endParaRPr sz="2500"/>
          </a:p>
        </p:txBody>
      </p:sp>
      <p:sp>
        <p:nvSpPr>
          <p:cNvPr id="191" name="Google Shape;191;p25"/>
          <p:cNvSpPr txBox="1">
            <a:spLocks noGrp="1"/>
          </p:cNvSpPr>
          <p:nvPr>
            <p:ph type="body" idx="1"/>
          </p:nvPr>
        </p:nvSpPr>
        <p:spPr>
          <a:xfrm>
            <a:off x="4077650" y="871225"/>
            <a:ext cx="4877700" cy="3695400"/>
          </a:xfrm>
          <a:prstGeom prst="rect">
            <a:avLst/>
          </a:prstGeom>
        </p:spPr>
        <p:txBody>
          <a:bodyPr spcFirstLastPara="1" wrap="square" lIns="91425" tIns="91425" rIns="91425" bIns="91425" anchor="t" anchorCtr="0">
            <a:noAutofit/>
          </a:bodyPr>
          <a:lstStyle/>
          <a:p>
            <a:pPr marL="171450" lvl="0" indent="-184626" algn="l" rtl="0">
              <a:lnSpc>
                <a:spcPct val="95000"/>
              </a:lnSpc>
              <a:spcBef>
                <a:spcPts val="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Create an asset map of living learning lab opportunities across U-M campuses</a:t>
            </a:r>
            <a:endParaRPr sz="1107">
              <a:solidFill>
                <a:schemeClr val="dk1"/>
              </a:solidFill>
              <a:latin typeface="Quicksand"/>
              <a:ea typeface="Quicksand"/>
              <a:cs typeface="Quicksand"/>
              <a:sym typeface="Quicksand"/>
            </a:endParaRPr>
          </a:p>
          <a:p>
            <a:pPr marL="742950" lvl="1" indent="-184626" algn="l" rtl="0">
              <a:lnSpc>
                <a:spcPct val="95000"/>
              </a:lnSpc>
              <a:spcBef>
                <a:spcPts val="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See the </a:t>
            </a:r>
            <a:r>
              <a:rPr lang="en" sz="1107" u="sng">
                <a:solidFill>
                  <a:schemeClr val="dk1"/>
                </a:solidFill>
                <a:latin typeface="Quicksand"/>
                <a:ea typeface="Quicksand"/>
                <a:cs typeface="Quicksand"/>
                <a:sym typeface="Quicksan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Wellbeing Collective website</a:t>
            </a:r>
            <a:r>
              <a:rPr lang="en" sz="1107">
                <a:solidFill>
                  <a:schemeClr val="dk1"/>
                </a:solidFill>
                <a:latin typeface="Quicksand"/>
                <a:ea typeface="Quicksand"/>
                <a:cs typeface="Quicksand"/>
                <a:sym typeface="Quicksand"/>
              </a:rPr>
              <a:t> as a potential template</a:t>
            </a:r>
            <a:endParaRPr sz="1107">
              <a:solidFill>
                <a:schemeClr val="dk1"/>
              </a:solidFill>
              <a:latin typeface="Quicksand"/>
              <a:ea typeface="Quicksand"/>
              <a:cs typeface="Quicksand"/>
              <a:sym typeface="Quicksand"/>
            </a:endParaRPr>
          </a:p>
          <a:p>
            <a:pPr marL="171450" lvl="0" indent="-184626" algn="l" rtl="0">
              <a:lnSpc>
                <a:spcPct val="95000"/>
              </a:lnSpc>
              <a:spcBef>
                <a:spcPts val="100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Centralized office/position for “campus-as-lab” coordination, with funding, resources, and logistical support for faculty to integrate living learning lab experiences into existing courses</a:t>
            </a:r>
            <a:endParaRPr sz="1107">
              <a:solidFill>
                <a:schemeClr val="dk1"/>
              </a:solidFill>
              <a:latin typeface="Quicksand"/>
              <a:ea typeface="Quicksand"/>
              <a:cs typeface="Quicksand"/>
              <a:sym typeface="Quicksand"/>
            </a:endParaRPr>
          </a:p>
          <a:p>
            <a:pPr marL="171450" lvl="0" indent="-184626" algn="l" rtl="0">
              <a:lnSpc>
                <a:spcPct val="95000"/>
              </a:lnSpc>
              <a:spcBef>
                <a:spcPts val="100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Expand funding and support for university-wide communities of practice in climate/sustainability</a:t>
            </a:r>
            <a:endParaRPr sz="1107">
              <a:solidFill>
                <a:schemeClr val="dk1"/>
              </a:solidFill>
              <a:latin typeface="Quicksand"/>
              <a:ea typeface="Quicksand"/>
              <a:cs typeface="Quicksand"/>
              <a:sym typeface="Quicksand"/>
            </a:endParaRPr>
          </a:p>
          <a:p>
            <a:pPr marL="171450" lvl="0" indent="-184626" algn="l" rtl="0">
              <a:lnSpc>
                <a:spcPct val="95000"/>
              </a:lnSpc>
              <a:spcBef>
                <a:spcPts val="100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Coordinate with facilities to employ students in campus operations and/or host interdisciplinary student project teams to push forward carbon neutrality goals</a:t>
            </a:r>
            <a:endParaRPr sz="1107">
              <a:solidFill>
                <a:schemeClr val="dk1"/>
              </a:solidFill>
              <a:latin typeface="Quicksand"/>
              <a:ea typeface="Quicksand"/>
              <a:cs typeface="Quicksand"/>
              <a:sym typeface="Quicksand"/>
            </a:endParaRPr>
          </a:p>
          <a:p>
            <a:pPr marL="742950" lvl="1" indent="-184626" algn="l" rtl="0">
              <a:lnSpc>
                <a:spcPct val="95000"/>
              </a:lnSpc>
              <a:spcBef>
                <a:spcPts val="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Example: </a:t>
            </a:r>
            <a:r>
              <a:rPr lang="en" sz="1107" u="sng">
                <a:solidFill>
                  <a:schemeClr val="dk1"/>
                </a:solidFill>
                <a:latin typeface="Quicksand"/>
                <a:ea typeface="Quicksand"/>
                <a:cs typeface="Quicksand"/>
                <a:sym typeface="Quicksand"/>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Stanford’s Living Lab Fellowship Program</a:t>
            </a:r>
            <a:r>
              <a:rPr lang="en" sz="1107">
                <a:solidFill>
                  <a:schemeClr val="dk1"/>
                </a:solidFill>
                <a:latin typeface="Quicksand"/>
                <a:ea typeface="Quicksand"/>
                <a:cs typeface="Quicksand"/>
                <a:sym typeface="Quicksand"/>
              </a:rPr>
              <a:t>  </a:t>
            </a:r>
            <a:endParaRPr sz="1107">
              <a:solidFill>
                <a:schemeClr val="dk1"/>
              </a:solidFill>
              <a:latin typeface="Quicksand"/>
              <a:ea typeface="Quicksand"/>
              <a:cs typeface="Quicksand"/>
              <a:sym typeface="Quicksand"/>
            </a:endParaRPr>
          </a:p>
          <a:p>
            <a:pPr marL="171450" lvl="0" indent="-184626" algn="l" rtl="0">
              <a:lnSpc>
                <a:spcPct val="95000"/>
              </a:lnSpc>
              <a:spcBef>
                <a:spcPts val="100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Leverage existing community engagement structures across campus to use Michigan communities as living labs for sustainability and climate mitigation/adaptation strategies</a:t>
            </a:r>
            <a:endParaRPr sz="1107">
              <a:solidFill>
                <a:schemeClr val="dk1"/>
              </a:solidFill>
              <a:latin typeface="Quicksand"/>
              <a:ea typeface="Quicksand"/>
              <a:cs typeface="Quicksand"/>
              <a:sym typeface="Quicksand"/>
            </a:endParaRPr>
          </a:p>
          <a:p>
            <a:pPr marL="742950" lvl="1" indent="-184626" algn="l" rtl="0">
              <a:lnSpc>
                <a:spcPct val="95000"/>
              </a:lnSpc>
              <a:spcBef>
                <a:spcPts val="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Ginsburg, SEAS Sustainability Clinic, Public Health Action Support Team, etc. </a:t>
            </a:r>
            <a:endParaRPr sz="1107">
              <a:solidFill>
                <a:schemeClr val="dk1"/>
              </a:solidFill>
              <a:latin typeface="Quicksand"/>
              <a:ea typeface="Quicksand"/>
              <a:cs typeface="Quicksand"/>
              <a:sym typeface="Quicksand"/>
            </a:endParaRPr>
          </a:p>
          <a:p>
            <a:pPr marL="742950" lvl="1" indent="-184626" algn="l" rtl="0">
              <a:lnSpc>
                <a:spcPct val="95000"/>
              </a:lnSpc>
              <a:spcBef>
                <a:spcPts val="0"/>
              </a:spcBef>
              <a:spcAft>
                <a:spcPts val="0"/>
              </a:spcAft>
              <a:buClr>
                <a:schemeClr val="dk1"/>
              </a:buClr>
              <a:buSzPts val="1108"/>
              <a:buFont typeface="Quicksand"/>
              <a:buChar char="○"/>
            </a:pPr>
            <a:r>
              <a:rPr lang="en" sz="1107">
                <a:solidFill>
                  <a:schemeClr val="dk1"/>
                </a:solidFill>
                <a:latin typeface="Quicksand"/>
                <a:ea typeface="Quicksand"/>
                <a:cs typeface="Quicksand"/>
                <a:sym typeface="Quicksand"/>
              </a:rPr>
              <a:t>Develop hands-on learning experiences for regionally specific decarbonization projects</a:t>
            </a:r>
            <a:endParaRPr sz="1107">
              <a:solidFill>
                <a:schemeClr val="dk1"/>
              </a:solidFill>
              <a:latin typeface="Quicksand"/>
              <a:ea typeface="Quicksand"/>
              <a:cs typeface="Quicksand"/>
              <a:sym typeface="Quicksand"/>
            </a:endParaRPr>
          </a:p>
        </p:txBody>
      </p:sp>
      <p:sp>
        <p:nvSpPr>
          <p:cNvPr id="192" name="Google Shape;192;p25"/>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8" name="Google Shape;198;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9" name="Google Shape;199;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0" name="Google Shape;200;p26"/>
          <p:cNvSpPr txBox="1">
            <a:spLocks noGrp="1"/>
          </p:cNvSpPr>
          <p:nvPr>
            <p:ph type="title"/>
          </p:nvPr>
        </p:nvSpPr>
        <p:spPr>
          <a:xfrm>
            <a:off x="623400" y="565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Oswald"/>
                <a:ea typeface="Oswald"/>
                <a:cs typeface="Oswald"/>
                <a:sym typeface="Oswald"/>
              </a:rPr>
              <a:t>Integrate Climate Education and Sustainability </a:t>
            </a:r>
            <a:endParaRPr sz="2500">
              <a:latin typeface="Oswald"/>
              <a:ea typeface="Oswald"/>
              <a:cs typeface="Oswald"/>
              <a:sym typeface="Oswald"/>
            </a:endParaRPr>
          </a:p>
          <a:p>
            <a:pPr marL="0" lvl="0" indent="0" algn="l" rtl="0">
              <a:spcBef>
                <a:spcPts val="0"/>
              </a:spcBef>
              <a:spcAft>
                <a:spcPts val="0"/>
              </a:spcAft>
              <a:buNone/>
            </a:pPr>
            <a:r>
              <a:rPr lang="en" sz="2500">
                <a:latin typeface="Oswald"/>
                <a:ea typeface="Oswald"/>
                <a:cs typeface="Oswald"/>
                <a:sym typeface="Oswald"/>
              </a:rPr>
              <a:t>across the Curriculum</a:t>
            </a:r>
            <a:endParaRPr sz="2500">
              <a:latin typeface="Oswald"/>
              <a:ea typeface="Oswald"/>
              <a:cs typeface="Oswald"/>
              <a:sym typeface="Oswald"/>
            </a:endParaRPr>
          </a:p>
          <a:p>
            <a:pPr marL="0" lvl="0" indent="0" algn="l" rtl="0">
              <a:spcBef>
                <a:spcPts val="0"/>
              </a:spcBef>
              <a:spcAft>
                <a:spcPts val="0"/>
              </a:spcAft>
              <a:buNone/>
            </a:pPr>
            <a:endParaRPr sz="2500">
              <a:latin typeface="Oswald"/>
              <a:ea typeface="Oswald"/>
              <a:cs typeface="Oswald"/>
              <a:sym typeface="Oswald"/>
            </a:endParaRPr>
          </a:p>
          <a:p>
            <a:pPr marL="0" lvl="0" indent="0" algn="l" rtl="0">
              <a:spcBef>
                <a:spcPts val="0"/>
              </a:spcBef>
              <a:spcAft>
                <a:spcPts val="0"/>
              </a:spcAft>
              <a:buNone/>
            </a:pPr>
            <a:endParaRPr sz="2500">
              <a:latin typeface="Oswald"/>
              <a:ea typeface="Oswald"/>
              <a:cs typeface="Oswald"/>
              <a:sym typeface="Oswald"/>
            </a:endParaRPr>
          </a:p>
        </p:txBody>
      </p:sp>
      <p:sp>
        <p:nvSpPr>
          <p:cNvPr id="201" name="Google Shape;201;p26"/>
          <p:cNvSpPr txBox="1">
            <a:spLocks noGrp="1"/>
          </p:cNvSpPr>
          <p:nvPr>
            <p:ph type="body" idx="1"/>
          </p:nvPr>
        </p:nvSpPr>
        <p:spPr>
          <a:xfrm>
            <a:off x="623400" y="1309425"/>
            <a:ext cx="6942300" cy="35283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endParaRPr sz="1554">
              <a:solidFill>
                <a:schemeClr val="dk1"/>
              </a:solidFill>
              <a:latin typeface="Quicksand"/>
              <a:ea typeface="Quicksand"/>
              <a:cs typeface="Quicksand"/>
              <a:sym typeface="Quicksand"/>
            </a:endParaRPr>
          </a:p>
          <a:p>
            <a:pPr marL="285750" lvl="0" indent="-18341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Expand upon sustainability citizen at U-M  (Toronto model) to different forms of learning. Examples for the three levels:</a:t>
            </a:r>
            <a:endParaRPr sz="1554">
              <a:solidFill>
                <a:schemeClr val="dk1"/>
              </a:solidFill>
              <a:latin typeface="Quicksand"/>
              <a:ea typeface="Quicksand"/>
              <a:cs typeface="Quicksand"/>
              <a:sym typeface="Quicksand"/>
            </a:endParaRPr>
          </a:p>
          <a:p>
            <a:pPr marL="628650" lvl="1" indent="-12626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Citizen: Planet Blue training for all incoming students (part of orientation)</a:t>
            </a:r>
            <a:endParaRPr sz="1554">
              <a:solidFill>
                <a:schemeClr val="dk1"/>
              </a:solidFill>
              <a:latin typeface="Quicksand"/>
              <a:ea typeface="Quicksand"/>
              <a:cs typeface="Quicksand"/>
              <a:sym typeface="Quicksand"/>
            </a:endParaRPr>
          </a:p>
          <a:p>
            <a:pPr marL="628650" lvl="1" indent="-12626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Scholar: Sustainability Cord program expansion</a:t>
            </a:r>
            <a:endParaRPr sz="1554">
              <a:solidFill>
                <a:schemeClr val="dk1"/>
              </a:solidFill>
              <a:latin typeface="Quicksand"/>
              <a:ea typeface="Quicksand"/>
              <a:cs typeface="Quicksand"/>
              <a:sym typeface="Quicksand"/>
            </a:endParaRPr>
          </a:p>
          <a:p>
            <a:pPr marL="628650" lvl="1" indent="-12626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Leader: Community-based projects</a:t>
            </a:r>
            <a:endParaRPr sz="1554">
              <a:solidFill>
                <a:schemeClr val="dk1"/>
              </a:solidFill>
              <a:latin typeface="Quicksand"/>
              <a:ea typeface="Quicksand"/>
              <a:cs typeface="Quicksand"/>
              <a:sym typeface="Quicksand"/>
            </a:endParaRPr>
          </a:p>
          <a:p>
            <a:pPr marL="285750" lvl="0" indent="-18341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Develop a general degree requirement for climate change and sustainability modeled on the Race and Ethnicity LSA Requirement. Courses/co-curricular opportunities should be categorized or scaled to indicate the expected prerequisite knowledge. There should be ample opportunities for students to engage in climate/sustainability education across course levels.</a:t>
            </a:r>
            <a:endParaRPr sz="1554">
              <a:solidFill>
                <a:schemeClr val="dk1"/>
              </a:solidFill>
              <a:latin typeface="Quicksand"/>
              <a:ea typeface="Quicksand"/>
              <a:cs typeface="Quicksand"/>
              <a:sym typeface="Quicksand"/>
            </a:endParaRPr>
          </a:p>
          <a:p>
            <a:pPr marL="285750" lvl="0" indent="-18341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Create and regularly update an inventory of classes and co-curricular opportunities (coded to the Sustainable Development Goals) for students to choose from. Included classes should be hands-on, experiential, real-world, and collaborative.</a:t>
            </a:r>
            <a:endParaRPr sz="1604">
              <a:solidFill>
                <a:schemeClr val="dk1"/>
              </a:solidFill>
              <a:highlight>
                <a:srgbClr val="FFFFFF"/>
              </a:highlight>
              <a:latin typeface="Quicksand"/>
              <a:ea typeface="Quicksand"/>
              <a:cs typeface="Quicksand"/>
              <a:sym typeface="Quicksand"/>
            </a:endParaRPr>
          </a:p>
          <a:p>
            <a:pPr marL="285750" lvl="0" indent="-183410" algn="l" rtl="0">
              <a:spcBef>
                <a:spcPts val="0"/>
              </a:spcBef>
              <a:spcAft>
                <a:spcPts val="0"/>
              </a:spcAft>
              <a:buClr>
                <a:schemeClr val="dk1"/>
              </a:buClr>
              <a:buSzPct val="96884"/>
              <a:buFont typeface="Quicksand"/>
              <a:buChar char="●"/>
            </a:pPr>
            <a:r>
              <a:rPr lang="en" sz="1604">
                <a:solidFill>
                  <a:schemeClr val="dk1"/>
                </a:solidFill>
                <a:highlight>
                  <a:srgbClr val="FFFFFF"/>
                </a:highlight>
                <a:latin typeface="Quicksand"/>
                <a:ea typeface="Quicksand"/>
                <a:cs typeface="Quicksand"/>
                <a:sym typeface="Quicksand"/>
              </a:rPr>
              <a:t>Create an accountability system within units to ensure quality designations, to ensure that courses meeting the graduation requirement address needed competencies and follow climate education best practices.</a:t>
            </a:r>
            <a:endParaRPr sz="1754">
              <a:solidFill>
                <a:schemeClr val="dk1"/>
              </a:solidFill>
              <a:latin typeface="Quicksand"/>
              <a:ea typeface="Quicksand"/>
              <a:cs typeface="Quicksand"/>
              <a:sym typeface="Quicksand"/>
            </a:endParaRPr>
          </a:p>
          <a:p>
            <a:pPr marL="285750" lvl="0" indent="-18341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Provide support for faculty infusing climate education including syllabi, sample lesson plans, expert assistance, collectively curated pedagogies for climate education.</a:t>
            </a:r>
            <a:endParaRPr sz="1554">
              <a:solidFill>
                <a:schemeClr val="dk1"/>
              </a:solidFill>
              <a:latin typeface="Quicksand"/>
              <a:ea typeface="Quicksand"/>
              <a:cs typeface="Quicksand"/>
              <a:sym typeface="Quicksand"/>
            </a:endParaRPr>
          </a:p>
          <a:p>
            <a:pPr marL="628650" lvl="1" indent="-126260" algn="l" rtl="0">
              <a:spcBef>
                <a:spcPts val="0"/>
              </a:spcBef>
              <a:spcAft>
                <a:spcPts val="0"/>
              </a:spcAft>
              <a:buClr>
                <a:schemeClr val="dk1"/>
              </a:buClr>
              <a:buSzPct val="100000"/>
              <a:buFont typeface="Quicksand"/>
              <a:buChar char="○"/>
            </a:pPr>
            <a:r>
              <a:rPr lang="en" sz="1554">
                <a:solidFill>
                  <a:schemeClr val="dk1"/>
                </a:solidFill>
                <a:latin typeface="Quicksand"/>
                <a:ea typeface="Quicksand"/>
                <a:cs typeface="Quicksand"/>
                <a:sym typeface="Quicksand"/>
              </a:rPr>
              <a:t>This support must ensure that climate education does no harm (raises climate anxiety) but empowers all but especially BIPOC/vulnerable students </a:t>
            </a:r>
            <a:endParaRPr>
              <a:latin typeface="Quicksand"/>
              <a:ea typeface="Quicksand"/>
              <a:cs typeface="Quicksand"/>
              <a:sym typeface="Quicksand"/>
            </a:endParaRPr>
          </a:p>
        </p:txBody>
      </p:sp>
      <p:sp>
        <p:nvSpPr>
          <p:cNvPr id="202" name="Google Shape;202;p26"/>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8" name="Google Shape;208;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9" name="Google Shape;209;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0" name="Google Shape;210;p27"/>
          <p:cNvSpPr txBox="1"/>
          <p:nvPr/>
        </p:nvSpPr>
        <p:spPr>
          <a:xfrm>
            <a:off x="1968625" y="1312425"/>
            <a:ext cx="2383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Quicksand"/>
                <a:ea typeface="Quicksand"/>
                <a:cs typeface="Quicksand"/>
                <a:sym typeface="Quicksand"/>
              </a:rPr>
              <a:t>Partner with U-M DEI to advance climate education across U-M</a:t>
            </a:r>
            <a:endParaRPr sz="1100">
              <a:solidFill>
                <a:schemeClr val="dk1"/>
              </a:solidFill>
              <a:latin typeface="Quicksand"/>
              <a:ea typeface="Quicksand"/>
              <a:cs typeface="Quicksand"/>
              <a:sym typeface="Quicksand"/>
            </a:endParaRPr>
          </a:p>
        </p:txBody>
      </p:sp>
      <p:sp>
        <p:nvSpPr>
          <p:cNvPr id="211" name="Google Shape;211;p27"/>
          <p:cNvSpPr txBox="1"/>
          <p:nvPr/>
        </p:nvSpPr>
        <p:spPr>
          <a:xfrm>
            <a:off x="5627025" y="1206250"/>
            <a:ext cx="2383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Quicksand"/>
                <a:ea typeface="Quicksand"/>
                <a:cs typeface="Quicksand"/>
                <a:sym typeface="Quicksand"/>
              </a:rPr>
              <a:t>Create short video on what measures drive student success and how climate education can support this U-M goal </a:t>
            </a:r>
            <a:endParaRPr/>
          </a:p>
        </p:txBody>
      </p:sp>
      <p:sp>
        <p:nvSpPr>
          <p:cNvPr id="212" name="Google Shape;212;p27"/>
          <p:cNvSpPr txBox="1"/>
          <p:nvPr/>
        </p:nvSpPr>
        <p:spPr>
          <a:xfrm>
            <a:off x="1968625" y="2219525"/>
            <a:ext cx="2383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Quicksand"/>
                <a:ea typeface="Quicksand"/>
                <a:cs typeface="Quicksand"/>
                <a:sym typeface="Quicksand"/>
              </a:rPr>
              <a:t>Ensure faculty professional development addresses how climate education can improve student success </a:t>
            </a:r>
            <a:endParaRPr sz="1100">
              <a:solidFill>
                <a:schemeClr val="dk1"/>
              </a:solidFill>
              <a:latin typeface="Quicksand"/>
              <a:ea typeface="Quicksand"/>
              <a:cs typeface="Quicksand"/>
              <a:sym typeface="Quicksand"/>
            </a:endParaRPr>
          </a:p>
        </p:txBody>
      </p:sp>
      <p:sp>
        <p:nvSpPr>
          <p:cNvPr id="213" name="Google Shape;213;p27"/>
          <p:cNvSpPr txBox="1"/>
          <p:nvPr/>
        </p:nvSpPr>
        <p:spPr>
          <a:xfrm>
            <a:off x="5627025" y="2256675"/>
            <a:ext cx="2306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Quicksand"/>
                <a:ea typeface="Quicksand"/>
                <a:cs typeface="Quicksand"/>
                <a:sym typeface="Quicksand"/>
              </a:rPr>
              <a:t>Identify U-M climate education efforts with the potential to support student success &amp; share outcomes/best practices</a:t>
            </a:r>
            <a:endParaRPr sz="1100">
              <a:solidFill>
                <a:schemeClr val="dk1"/>
              </a:solidFill>
              <a:latin typeface="Quicksand"/>
              <a:ea typeface="Quicksand"/>
              <a:cs typeface="Quicksand"/>
              <a:sym typeface="Quicksand"/>
            </a:endParaRPr>
          </a:p>
        </p:txBody>
      </p:sp>
      <p:sp>
        <p:nvSpPr>
          <p:cNvPr id="214" name="Google Shape;214;p27"/>
          <p:cNvSpPr txBox="1"/>
          <p:nvPr/>
        </p:nvSpPr>
        <p:spPr>
          <a:xfrm>
            <a:off x="1968625" y="3271400"/>
            <a:ext cx="2383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Quicksand"/>
                <a:ea typeface="Quicksand"/>
                <a:cs typeface="Quicksand"/>
                <a:sym typeface="Quicksand"/>
              </a:rPr>
              <a:t>Provide funding (through CRLT) for climate education that uses pedagogies that can lead to student success</a:t>
            </a:r>
            <a:endParaRPr sz="1100">
              <a:solidFill>
                <a:schemeClr val="dk1"/>
              </a:solidFill>
              <a:latin typeface="Quicksand"/>
              <a:ea typeface="Quicksand"/>
              <a:cs typeface="Quicksand"/>
              <a:sym typeface="Quicksand"/>
            </a:endParaRPr>
          </a:p>
        </p:txBody>
      </p:sp>
      <p:sp>
        <p:nvSpPr>
          <p:cNvPr id="215" name="Google Shape;215;p27"/>
          <p:cNvSpPr txBox="1"/>
          <p:nvPr/>
        </p:nvSpPr>
        <p:spPr>
          <a:xfrm>
            <a:off x="5627025" y="3307100"/>
            <a:ext cx="24597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Quicksand"/>
                <a:ea typeface="Quicksand"/>
                <a:cs typeface="Quicksand"/>
                <a:sym typeface="Quicksand"/>
              </a:rPr>
              <a:t>Encourage Dean Michael Solomon to include climate education within context of “Provost’s Initiative Planning for Student Academic Success” and offer Q&amp;A to both him and Provost McCauley</a:t>
            </a:r>
            <a:endParaRPr sz="1200"/>
          </a:p>
        </p:txBody>
      </p:sp>
      <p:sp>
        <p:nvSpPr>
          <p:cNvPr id="216" name="Google Shape;216;p27"/>
          <p:cNvSpPr txBox="1"/>
          <p:nvPr/>
        </p:nvSpPr>
        <p:spPr>
          <a:xfrm>
            <a:off x="501800" y="299150"/>
            <a:ext cx="7295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dk1"/>
                </a:solidFill>
                <a:latin typeface="Oswald"/>
                <a:ea typeface="Oswald"/>
                <a:cs typeface="Oswald"/>
                <a:sym typeface="Oswald"/>
              </a:rPr>
              <a:t>Deploy Climate Education for Student Success</a:t>
            </a:r>
            <a:endParaRPr sz="2200">
              <a:solidFill>
                <a:schemeClr val="dk1"/>
              </a:solidFill>
              <a:latin typeface="Oswald"/>
              <a:ea typeface="Oswald"/>
              <a:cs typeface="Oswald"/>
              <a:sym typeface="Oswald"/>
            </a:endParaRPr>
          </a:p>
        </p:txBody>
      </p:sp>
      <p:pic>
        <p:nvPicPr>
          <p:cNvPr id="217" name="Google Shape;217;p27"/>
          <p:cNvPicPr preferRelativeResize="0"/>
          <p:nvPr/>
        </p:nvPicPr>
        <p:blipFill>
          <a:blip r:embed="rId4">
            <a:alphaModFix/>
          </a:blip>
          <a:stretch>
            <a:fillRect/>
          </a:stretch>
        </p:blipFill>
        <p:spPr>
          <a:xfrm>
            <a:off x="0" y="4732534"/>
            <a:ext cx="9143998" cy="410966"/>
          </a:xfrm>
          <a:prstGeom prst="rect">
            <a:avLst/>
          </a:prstGeom>
          <a:noFill/>
          <a:ln>
            <a:noFill/>
          </a:ln>
        </p:spPr>
      </p:pic>
      <p:sp>
        <p:nvSpPr>
          <p:cNvPr id="218" name="Google Shape;218;p27"/>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24" name="Google Shape;22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5" name="Google Shape;225;p28"/>
          <p:cNvPicPr preferRelativeResize="0"/>
          <p:nvPr/>
        </p:nvPicPr>
        <p:blipFill>
          <a:blip r:embed="rId3">
            <a:alphaModFix/>
          </a:blip>
          <a:stretch>
            <a:fillRect/>
          </a:stretch>
        </p:blipFill>
        <p:spPr>
          <a:xfrm>
            <a:off x="0" y="0"/>
            <a:ext cx="9144000" cy="5143500"/>
          </a:xfrm>
          <a:prstGeom prst="rect">
            <a:avLst/>
          </a:prstGeom>
          <a:noFill/>
          <a:ln>
            <a:noFill/>
          </a:ln>
        </p:spPr>
      </p:pic>
      <p:graphicFrame>
        <p:nvGraphicFramePr>
          <p:cNvPr id="226" name="Google Shape;226;p28"/>
          <p:cNvGraphicFramePr/>
          <p:nvPr/>
        </p:nvGraphicFramePr>
        <p:xfrm>
          <a:off x="766875" y="1228675"/>
          <a:ext cx="6161750" cy="3221390"/>
        </p:xfrm>
        <a:graphic>
          <a:graphicData uri="http://schemas.openxmlformats.org/drawingml/2006/table">
            <a:tbl>
              <a:tblPr>
                <a:noFill/>
                <a:tableStyleId>{D71D5913-C44D-4BE2-BE1D-D715E6BC02A8}</a:tableStyleId>
              </a:tblPr>
              <a:tblGrid>
                <a:gridCol w="1818550">
                  <a:extLst>
                    <a:ext uri="{9D8B030D-6E8A-4147-A177-3AD203B41FA5}">
                      <a16:colId xmlns:a16="http://schemas.microsoft.com/office/drawing/2014/main" val="20000"/>
                    </a:ext>
                  </a:extLst>
                </a:gridCol>
                <a:gridCol w="4343200">
                  <a:extLst>
                    <a:ext uri="{9D8B030D-6E8A-4147-A177-3AD203B41FA5}">
                      <a16:colId xmlns:a16="http://schemas.microsoft.com/office/drawing/2014/main" val="20001"/>
                    </a:ext>
                  </a:extLst>
                </a:gridCol>
              </a:tblGrid>
              <a:tr h="579100">
                <a:tc>
                  <a:txBody>
                    <a:bodyPr/>
                    <a:lstStyle/>
                    <a:p>
                      <a:pPr marL="0" lvl="0" indent="0" algn="l" rtl="0">
                        <a:spcBef>
                          <a:spcPts val="0"/>
                        </a:spcBef>
                        <a:spcAft>
                          <a:spcPts val="0"/>
                        </a:spcAft>
                        <a:buNone/>
                      </a:pPr>
                      <a:r>
                        <a:rPr lang="en" sz="1200" b="1">
                          <a:latin typeface="Oswald"/>
                          <a:ea typeface="Oswald"/>
                          <a:cs typeface="Oswald"/>
                          <a:sym typeface="Oswald"/>
                        </a:rPr>
                        <a:t>Traditional Student Success Outcome</a:t>
                      </a:r>
                      <a:endParaRPr sz="1200" b="1">
                        <a:latin typeface="Oswald"/>
                        <a:ea typeface="Oswald"/>
                        <a:cs typeface="Oswald"/>
                        <a:sym typeface="Oswal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lnT w="28575" cap="flat" cmpd="sng">
                      <a:solidFill>
                        <a:srgbClr val="054575"/>
                      </a:solidFill>
                      <a:prstDash val="solid"/>
                      <a:round/>
                      <a:headEnd type="none" w="sm" len="sm"/>
                      <a:tailEnd type="none" w="sm" len="sm"/>
                    </a:lnT>
                    <a:lnB w="28575" cap="flat" cmpd="sng">
                      <a:solidFill>
                        <a:srgbClr val="054575"/>
                      </a:solidFill>
                      <a:prstDash val="solid"/>
                      <a:round/>
                      <a:headEnd type="none" w="sm" len="sm"/>
                      <a:tailEnd type="none" w="sm" len="sm"/>
                    </a:lnB>
                  </a:tcPr>
                </a:tc>
                <a:tc>
                  <a:txBody>
                    <a:bodyPr/>
                    <a:lstStyle/>
                    <a:p>
                      <a:pPr marL="0" lvl="0" indent="0" algn="l" rtl="0">
                        <a:spcBef>
                          <a:spcPts val="0"/>
                        </a:spcBef>
                        <a:spcAft>
                          <a:spcPts val="0"/>
                        </a:spcAft>
                        <a:buNone/>
                      </a:pPr>
                      <a:r>
                        <a:rPr lang="en" sz="1200" b="1">
                          <a:latin typeface="Oswald"/>
                          <a:ea typeface="Oswald"/>
                          <a:cs typeface="Oswald"/>
                          <a:sym typeface="Oswald"/>
                        </a:rPr>
                        <a:t>Outcome Advanced by Climate Education</a:t>
                      </a:r>
                      <a:endParaRPr sz="1200" b="1">
                        <a:latin typeface="Oswald"/>
                        <a:ea typeface="Oswald"/>
                        <a:cs typeface="Oswald"/>
                        <a:sym typeface="Oswal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lnT w="28575" cap="flat" cmpd="sng">
                      <a:solidFill>
                        <a:srgbClr val="054575"/>
                      </a:solidFill>
                      <a:prstDash val="solid"/>
                      <a:round/>
                      <a:headEnd type="none" w="sm" len="sm"/>
                      <a:tailEnd type="none" w="sm" len="sm"/>
                    </a:lnT>
                    <a:lnB w="28575" cap="flat" cmpd="sng">
                      <a:solidFill>
                        <a:srgbClr val="054575"/>
                      </a:solidFill>
                      <a:prstDash val="solid"/>
                      <a:round/>
                      <a:headEnd type="none" w="sm" len="sm"/>
                      <a:tailEnd type="none" w="sm" len="sm"/>
                    </a:lnB>
                  </a:tcPr>
                </a:tc>
                <a:extLst>
                  <a:ext uri="{0D108BD9-81ED-4DB2-BD59-A6C34878D82A}">
                    <a16:rowId xmlns:a16="http://schemas.microsoft.com/office/drawing/2014/main" val="10000"/>
                  </a:ext>
                </a:extLst>
              </a:tr>
              <a:tr h="518125">
                <a:tc>
                  <a:txBody>
                    <a:bodyPr/>
                    <a:lstStyle/>
                    <a:p>
                      <a:pPr marL="0" lvl="0" indent="0" algn="l" rtl="0">
                        <a:spcBef>
                          <a:spcPts val="0"/>
                        </a:spcBef>
                        <a:spcAft>
                          <a:spcPts val="0"/>
                        </a:spcAft>
                        <a:buNone/>
                      </a:pPr>
                      <a:r>
                        <a:rPr lang="en" sz="1100">
                          <a:latin typeface="Quicksand"/>
                          <a:ea typeface="Quicksand"/>
                          <a:cs typeface="Quicksand"/>
                          <a:sym typeface="Quicksand"/>
                        </a:rPr>
                        <a:t>Retention, </a:t>
                      </a:r>
                      <a:r>
                        <a:rPr lang="en" sz="1100">
                          <a:solidFill>
                            <a:schemeClr val="dk1"/>
                          </a:solidFill>
                          <a:latin typeface="Quicksand"/>
                          <a:ea typeface="Quicksand"/>
                          <a:cs typeface="Quicksand"/>
                          <a:sym typeface="Quicksand"/>
                        </a:rPr>
                        <a:t>Persistence, &amp; Graduation Rates</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lnT w="28575" cap="flat" cmpd="sng">
                      <a:solidFill>
                        <a:srgbClr val="054575"/>
                      </a:solidFill>
                      <a:prstDash val="solid"/>
                      <a:round/>
                      <a:headEnd type="none" w="sm" len="sm"/>
                      <a:tailEnd type="none" w="sm" len="sm"/>
                    </a:lnT>
                  </a:tcPr>
                </a:tc>
                <a:tc>
                  <a:txBody>
                    <a:bodyPr/>
                    <a:lstStyle/>
                    <a:p>
                      <a:pPr marL="0" lvl="0" indent="0" algn="l" rtl="0">
                        <a:spcBef>
                          <a:spcPts val="0"/>
                        </a:spcBef>
                        <a:spcAft>
                          <a:spcPts val="0"/>
                        </a:spcAft>
                        <a:buNone/>
                      </a:pPr>
                      <a:r>
                        <a:rPr lang="en" sz="1100">
                          <a:latin typeface="Quicksand"/>
                          <a:ea typeface="Quicksand"/>
                          <a:cs typeface="Quicksand"/>
                          <a:sym typeface="Quicksand"/>
                        </a:rPr>
                        <a:t>Build community and passion around addressing climate change which can lead to sense of belonging</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lnT w="28575" cap="flat" cmpd="sng">
                      <a:solidFill>
                        <a:srgbClr val="054575"/>
                      </a:solidFill>
                      <a:prstDash val="solid"/>
                      <a:round/>
                      <a:headEnd type="none" w="sm" len="sm"/>
                      <a:tailEnd type="none" w="sm" len="sm"/>
                    </a:lnT>
                  </a:tcPr>
                </a:tc>
                <a:extLst>
                  <a:ext uri="{0D108BD9-81ED-4DB2-BD59-A6C34878D82A}">
                    <a16:rowId xmlns:a16="http://schemas.microsoft.com/office/drawing/2014/main" val="10001"/>
                  </a:ext>
                </a:extLst>
              </a:tr>
              <a:tr h="402125">
                <a:tc>
                  <a:txBody>
                    <a:bodyPr/>
                    <a:lstStyle/>
                    <a:p>
                      <a:pPr marL="0" lvl="0" indent="0" algn="l" rtl="0">
                        <a:spcBef>
                          <a:spcPts val="0"/>
                        </a:spcBef>
                        <a:spcAft>
                          <a:spcPts val="0"/>
                        </a:spcAft>
                        <a:buNone/>
                      </a:pPr>
                      <a:r>
                        <a:rPr lang="en" sz="1100">
                          <a:latin typeface="Quicksand"/>
                          <a:ea typeface="Quicksand"/>
                          <a:cs typeface="Quicksand"/>
                          <a:sym typeface="Quicksand"/>
                        </a:rPr>
                        <a:t>Moral development</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solidFill>
                      <a:schemeClr val="lt1"/>
                    </a:solidFill>
                  </a:tcPr>
                </a:tc>
                <a:tc>
                  <a:txBody>
                    <a:bodyPr/>
                    <a:lstStyle/>
                    <a:p>
                      <a:pPr marL="0" lvl="0" indent="0" algn="l" rtl="0">
                        <a:spcBef>
                          <a:spcPts val="0"/>
                        </a:spcBef>
                        <a:spcAft>
                          <a:spcPts val="0"/>
                        </a:spcAft>
                        <a:buNone/>
                      </a:pPr>
                      <a:r>
                        <a:rPr lang="en" sz="1100">
                          <a:latin typeface="Quicksand"/>
                          <a:ea typeface="Quicksand"/>
                          <a:cs typeface="Quicksand"/>
                          <a:sym typeface="Quicksand"/>
                        </a:rPr>
                        <a:t>Foster empathy for those experiences climate injustice</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solidFill>
                      <a:schemeClr val="lt1"/>
                    </a:solidFill>
                  </a:tcPr>
                </a:tc>
                <a:extLst>
                  <a:ext uri="{0D108BD9-81ED-4DB2-BD59-A6C34878D82A}">
                    <a16:rowId xmlns:a16="http://schemas.microsoft.com/office/drawing/2014/main" val="10002"/>
                  </a:ext>
                </a:extLst>
              </a:tr>
              <a:tr h="518125">
                <a:tc>
                  <a:txBody>
                    <a:bodyPr/>
                    <a:lstStyle/>
                    <a:p>
                      <a:pPr marL="0" lvl="0" indent="0" algn="l" rtl="0">
                        <a:spcBef>
                          <a:spcPts val="0"/>
                        </a:spcBef>
                        <a:spcAft>
                          <a:spcPts val="0"/>
                        </a:spcAft>
                        <a:buNone/>
                      </a:pPr>
                      <a:r>
                        <a:rPr lang="en" sz="1100">
                          <a:latin typeface="Quicksand"/>
                          <a:ea typeface="Quicksand"/>
                          <a:cs typeface="Quicksand"/>
                          <a:sym typeface="Quicksand"/>
                        </a:rPr>
                        <a:t>Cognitive and intellectual development</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tcPr>
                </a:tc>
                <a:tc>
                  <a:txBody>
                    <a:bodyPr/>
                    <a:lstStyle/>
                    <a:p>
                      <a:pPr marL="0" lvl="0" indent="0" algn="l" rtl="0">
                        <a:spcBef>
                          <a:spcPts val="0"/>
                        </a:spcBef>
                        <a:spcAft>
                          <a:spcPts val="0"/>
                        </a:spcAft>
                        <a:buNone/>
                      </a:pPr>
                      <a:r>
                        <a:rPr lang="en" sz="1100">
                          <a:latin typeface="Quicksand"/>
                          <a:ea typeface="Quicksand"/>
                          <a:cs typeface="Quicksand"/>
                          <a:sym typeface="Quicksand"/>
                        </a:rPr>
                        <a:t>Enable students think critically about how to solve wicked problems associated with the climate crisis</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tcPr>
                </a:tc>
                <a:extLst>
                  <a:ext uri="{0D108BD9-81ED-4DB2-BD59-A6C34878D82A}">
                    <a16:rowId xmlns:a16="http://schemas.microsoft.com/office/drawing/2014/main" val="10003"/>
                  </a:ext>
                </a:extLst>
              </a:tr>
              <a:tr h="518125">
                <a:tc>
                  <a:txBody>
                    <a:bodyPr/>
                    <a:lstStyle/>
                    <a:p>
                      <a:pPr marL="0" lvl="0" indent="0" algn="l" rtl="0">
                        <a:spcBef>
                          <a:spcPts val="0"/>
                        </a:spcBef>
                        <a:spcAft>
                          <a:spcPts val="0"/>
                        </a:spcAft>
                        <a:buNone/>
                      </a:pPr>
                      <a:r>
                        <a:rPr lang="en" sz="1100">
                          <a:latin typeface="Quicksand"/>
                          <a:ea typeface="Quicksand"/>
                          <a:cs typeface="Quicksand"/>
                          <a:sym typeface="Quicksand"/>
                        </a:rPr>
                        <a:t>Career and Economic Impacts of College</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tcPr>
                </a:tc>
                <a:tc>
                  <a:txBody>
                    <a:bodyPr/>
                    <a:lstStyle/>
                    <a:p>
                      <a:pPr marL="0" lvl="0" indent="0" algn="l" rtl="0">
                        <a:spcBef>
                          <a:spcPts val="0"/>
                        </a:spcBef>
                        <a:spcAft>
                          <a:spcPts val="0"/>
                        </a:spcAft>
                        <a:buNone/>
                      </a:pPr>
                      <a:r>
                        <a:rPr lang="en" sz="1100">
                          <a:latin typeface="Quicksand"/>
                          <a:ea typeface="Quicksand"/>
                          <a:cs typeface="Quicksand"/>
                          <a:sym typeface="Quicksand"/>
                        </a:rPr>
                        <a:t>Prepare students in all disciplines for climate leadership within their careers</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tcPr>
                </a:tc>
                <a:extLst>
                  <a:ext uri="{0D108BD9-81ED-4DB2-BD59-A6C34878D82A}">
                    <a16:rowId xmlns:a16="http://schemas.microsoft.com/office/drawing/2014/main" val="10004"/>
                  </a:ext>
                </a:extLst>
              </a:tr>
              <a:tr h="685775">
                <a:tc>
                  <a:txBody>
                    <a:bodyPr/>
                    <a:lstStyle/>
                    <a:p>
                      <a:pPr marL="0" lvl="0" indent="0" algn="l" rtl="0">
                        <a:spcBef>
                          <a:spcPts val="0"/>
                        </a:spcBef>
                        <a:spcAft>
                          <a:spcPts val="0"/>
                        </a:spcAft>
                        <a:buNone/>
                      </a:pPr>
                      <a:r>
                        <a:rPr lang="en" sz="1100">
                          <a:latin typeface="Quicksand"/>
                          <a:ea typeface="Quicksand"/>
                          <a:cs typeface="Quicksand"/>
                          <a:sym typeface="Quicksand"/>
                        </a:rPr>
                        <a:t>Quality of Life</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lnB w="28575" cap="flat" cmpd="sng">
                      <a:solidFill>
                        <a:srgbClr val="054575"/>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Quicksand"/>
                          <a:ea typeface="Quicksand"/>
                          <a:cs typeface="Quicksand"/>
                          <a:sym typeface="Quicksand"/>
                        </a:rPr>
                        <a:t>Cultivate hands-on climate education that results in skills related to: adaptation/resilience, collaboration, community engagement, personal development, etc.</a:t>
                      </a:r>
                      <a:endParaRPr sz="1100">
                        <a:latin typeface="Quicksand"/>
                        <a:ea typeface="Quicksand"/>
                        <a:cs typeface="Quicksand"/>
                        <a:sym typeface="Quicksand"/>
                      </a:endParaRPr>
                    </a:p>
                  </a:txBody>
                  <a:tcPr marL="91425" marR="91425" marT="91425" marB="91425">
                    <a:lnL w="28575" cap="flat" cmpd="sng">
                      <a:solidFill>
                        <a:srgbClr val="054575"/>
                      </a:solidFill>
                      <a:prstDash val="solid"/>
                      <a:round/>
                      <a:headEnd type="none" w="sm" len="sm"/>
                      <a:tailEnd type="none" w="sm" len="sm"/>
                    </a:lnL>
                    <a:lnR w="28575" cap="flat" cmpd="sng">
                      <a:solidFill>
                        <a:srgbClr val="054575"/>
                      </a:solidFill>
                      <a:prstDash val="solid"/>
                      <a:round/>
                      <a:headEnd type="none" w="sm" len="sm"/>
                      <a:tailEnd type="none" w="sm" len="sm"/>
                    </a:lnR>
                    <a:lnB w="28575" cap="flat" cmpd="sng">
                      <a:solidFill>
                        <a:srgbClr val="05457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cxnSp>
        <p:nvCxnSpPr>
          <p:cNvPr id="227" name="Google Shape;227;p28"/>
          <p:cNvCxnSpPr>
            <a:endCxn id="228" idx="0"/>
          </p:cNvCxnSpPr>
          <p:nvPr/>
        </p:nvCxnSpPr>
        <p:spPr>
          <a:xfrm>
            <a:off x="6981725" y="1228525"/>
            <a:ext cx="956400" cy="1091100"/>
          </a:xfrm>
          <a:prstGeom prst="straightConnector1">
            <a:avLst/>
          </a:prstGeom>
          <a:noFill/>
          <a:ln w="9525" cap="flat" cmpd="sng">
            <a:solidFill>
              <a:schemeClr val="dk2"/>
            </a:solidFill>
            <a:prstDash val="solid"/>
            <a:round/>
            <a:headEnd type="none" w="med" len="med"/>
            <a:tailEnd type="none" w="med" len="med"/>
          </a:ln>
        </p:spPr>
      </p:cxnSp>
      <p:cxnSp>
        <p:nvCxnSpPr>
          <p:cNvPr id="229" name="Google Shape;229;p28"/>
          <p:cNvCxnSpPr/>
          <p:nvPr/>
        </p:nvCxnSpPr>
        <p:spPr>
          <a:xfrm rot="10800000" flipH="1">
            <a:off x="7005975" y="3859000"/>
            <a:ext cx="1061100" cy="569400"/>
          </a:xfrm>
          <a:prstGeom prst="straightConnector1">
            <a:avLst/>
          </a:prstGeom>
          <a:noFill/>
          <a:ln w="9525" cap="flat" cmpd="sng">
            <a:solidFill>
              <a:schemeClr val="dk2"/>
            </a:solidFill>
            <a:prstDash val="solid"/>
            <a:round/>
            <a:headEnd type="none" w="med" len="med"/>
            <a:tailEnd type="none" w="med" len="med"/>
          </a:ln>
        </p:spPr>
      </p:cxnSp>
      <p:sp>
        <p:nvSpPr>
          <p:cNvPr id="228" name="Google Shape;228;p28"/>
          <p:cNvSpPr txBox="1"/>
          <p:nvPr/>
        </p:nvSpPr>
        <p:spPr>
          <a:xfrm>
            <a:off x="7199975" y="2319625"/>
            <a:ext cx="14763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Quicksand"/>
                <a:ea typeface="Quicksand"/>
                <a:cs typeface="Quicksand"/>
                <a:sym typeface="Quicksand"/>
              </a:rPr>
              <a:t>Can be achieved through professional development, integrating climate education across curriculum, &amp; living learning labs</a:t>
            </a:r>
            <a:endParaRPr sz="1100">
              <a:latin typeface="Quicksand"/>
              <a:ea typeface="Quicksand"/>
              <a:cs typeface="Quicksand"/>
              <a:sym typeface="Quicksand"/>
            </a:endParaRPr>
          </a:p>
        </p:txBody>
      </p:sp>
      <p:sp>
        <p:nvSpPr>
          <p:cNvPr id="230" name="Google Shape;230;p28"/>
          <p:cNvSpPr txBox="1"/>
          <p:nvPr/>
        </p:nvSpPr>
        <p:spPr>
          <a:xfrm>
            <a:off x="690675" y="646925"/>
            <a:ext cx="680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Oswald"/>
                <a:ea typeface="Oswald"/>
                <a:cs typeface="Oswald"/>
                <a:sym typeface="Oswald"/>
              </a:rPr>
              <a:t>Deploy Climate Education for Student Success</a:t>
            </a:r>
            <a:endParaRPr sz="2400">
              <a:solidFill>
                <a:schemeClr val="dk1"/>
              </a:solidFill>
              <a:latin typeface="Oswald"/>
              <a:ea typeface="Oswald"/>
              <a:cs typeface="Oswald"/>
              <a:sym typeface="Oswald"/>
            </a:endParaRPr>
          </a:p>
        </p:txBody>
      </p:sp>
      <p:sp>
        <p:nvSpPr>
          <p:cNvPr id="231" name="Google Shape;231;p28"/>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37" name="Google Shape;237;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8" name="Google Shape;238;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9" name="Google Shape;239;p29"/>
          <p:cNvSpPr txBox="1">
            <a:spLocks noGrp="1"/>
          </p:cNvSpPr>
          <p:nvPr>
            <p:ph type="title"/>
          </p:nvPr>
        </p:nvSpPr>
        <p:spPr>
          <a:xfrm>
            <a:off x="311700" y="1931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Oswald"/>
                <a:ea typeface="Oswald"/>
                <a:cs typeface="Oswald"/>
                <a:sym typeface="Oswald"/>
              </a:rPr>
              <a:t>Other Key Recommendation(s)</a:t>
            </a:r>
            <a:endParaRPr sz="1600">
              <a:solidFill>
                <a:schemeClr val="dk2"/>
              </a:solidFill>
            </a:endParaRPr>
          </a:p>
          <a:p>
            <a:pPr marL="0" lvl="0" indent="0" algn="l" rtl="0">
              <a:spcBef>
                <a:spcPts val="0"/>
              </a:spcBef>
              <a:spcAft>
                <a:spcPts val="0"/>
              </a:spcAft>
              <a:buNone/>
            </a:pPr>
            <a:endParaRPr sz="2300"/>
          </a:p>
        </p:txBody>
      </p:sp>
      <p:sp>
        <p:nvSpPr>
          <p:cNvPr id="240" name="Google Shape;240;p29"/>
          <p:cNvSpPr txBox="1"/>
          <p:nvPr/>
        </p:nvSpPr>
        <p:spPr>
          <a:xfrm>
            <a:off x="472850" y="1708075"/>
            <a:ext cx="2171400" cy="2187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Quicksand"/>
                <a:ea typeface="Quicksand"/>
                <a:cs typeface="Quicksand"/>
                <a:sym typeface="Quicksand"/>
              </a:rPr>
              <a:t>Central website</a:t>
            </a:r>
            <a:r>
              <a:rPr lang="en">
                <a:solidFill>
                  <a:schemeClr val="dk1"/>
                </a:solidFill>
                <a:latin typeface="Quicksand"/>
                <a:ea typeface="Quicksand"/>
                <a:cs typeface="Quicksand"/>
                <a:sym typeface="Quicksand"/>
              </a:rPr>
              <a:t> with information about climate education opportunities across campus</a:t>
            </a:r>
            <a:endParaRPr>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200" i="1">
                <a:solidFill>
                  <a:schemeClr val="dk1"/>
                </a:solidFill>
                <a:latin typeface="Quicksand"/>
                <a:ea typeface="Quicksand"/>
                <a:cs typeface="Quicksand"/>
                <a:sym typeface="Quicksand"/>
              </a:rPr>
              <a:t>Including role specific information for students, staff, and faculty</a:t>
            </a:r>
            <a:endParaRPr sz="1200" i="1">
              <a:latin typeface="Quicksand"/>
              <a:ea typeface="Quicksand"/>
              <a:cs typeface="Quicksand"/>
              <a:sym typeface="Quicksand"/>
            </a:endParaRPr>
          </a:p>
        </p:txBody>
      </p:sp>
      <p:sp>
        <p:nvSpPr>
          <p:cNvPr id="241" name="Google Shape;241;p29"/>
          <p:cNvSpPr txBox="1"/>
          <p:nvPr/>
        </p:nvSpPr>
        <p:spPr>
          <a:xfrm>
            <a:off x="3072000" y="1708075"/>
            <a:ext cx="2766300" cy="172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Quicksand"/>
                <a:ea typeface="Quicksand"/>
                <a:cs typeface="Quicksand"/>
                <a:sym typeface="Quicksand"/>
              </a:rPr>
              <a:t>Central office/position, </a:t>
            </a:r>
            <a:r>
              <a:rPr lang="en">
                <a:solidFill>
                  <a:schemeClr val="dk1"/>
                </a:solidFill>
                <a:latin typeface="Quicksand"/>
                <a:ea typeface="Quicksand"/>
                <a:cs typeface="Quicksand"/>
                <a:sym typeface="Quicksand"/>
              </a:rPr>
              <a:t>reporting to the Provost, with sufficient staff and resources to coordinate efforts at scale</a:t>
            </a:r>
            <a:endParaRPr>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200" b="1" i="1">
                <a:solidFill>
                  <a:schemeClr val="dk1"/>
                </a:solidFill>
                <a:latin typeface="Quicksand"/>
                <a:ea typeface="Quicksand"/>
                <a:cs typeface="Quicksand"/>
                <a:sym typeface="Quicksand"/>
              </a:rPr>
              <a:t/>
            </a:r>
            <a:br>
              <a:rPr lang="en" sz="1200" b="1" i="1">
                <a:solidFill>
                  <a:schemeClr val="dk1"/>
                </a:solidFill>
                <a:latin typeface="Quicksand"/>
                <a:ea typeface="Quicksand"/>
                <a:cs typeface="Quicksand"/>
                <a:sym typeface="Quicksand"/>
              </a:rPr>
            </a:br>
            <a:r>
              <a:rPr lang="en" sz="1200" i="1">
                <a:solidFill>
                  <a:schemeClr val="dk1"/>
                </a:solidFill>
                <a:latin typeface="Quicksand"/>
                <a:ea typeface="Quicksand"/>
                <a:cs typeface="Quicksand"/>
                <a:sym typeface="Quicksand"/>
              </a:rPr>
              <a:t>Including funding for their work</a:t>
            </a:r>
            <a:endParaRPr sz="1200" i="1">
              <a:solidFill>
                <a:schemeClr val="dk1"/>
              </a:solidFill>
              <a:latin typeface="Quicksand"/>
              <a:ea typeface="Quicksand"/>
              <a:cs typeface="Quicksand"/>
              <a:sym typeface="Quicksand"/>
            </a:endParaRPr>
          </a:p>
        </p:txBody>
      </p:sp>
      <p:sp>
        <p:nvSpPr>
          <p:cNvPr id="242" name="Google Shape;242;p29"/>
          <p:cNvSpPr txBox="1"/>
          <p:nvPr/>
        </p:nvSpPr>
        <p:spPr>
          <a:xfrm>
            <a:off x="6189850" y="1708200"/>
            <a:ext cx="2766300" cy="151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Quicksand"/>
                <a:ea typeface="Quicksand"/>
                <a:cs typeface="Quicksand"/>
                <a:sym typeface="Quicksand"/>
              </a:rPr>
              <a:t>Dedicated group</a:t>
            </a:r>
            <a:r>
              <a:rPr lang="en">
                <a:solidFill>
                  <a:schemeClr val="dk1"/>
                </a:solidFill>
                <a:latin typeface="Quicksand"/>
                <a:ea typeface="Quicksand"/>
                <a:cs typeface="Quicksand"/>
                <a:sym typeface="Quicksand"/>
              </a:rPr>
              <a:t> (of students, staff, and faculty) on climate education to keep this early momentum going</a:t>
            </a:r>
            <a:endParaRPr>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1200" b="1" i="1">
              <a:solidFill>
                <a:schemeClr val="dk1"/>
              </a:solidFill>
              <a:latin typeface="Quicksand"/>
              <a:ea typeface="Quicksand"/>
              <a:cs typeface="Quicksand"/>
              <a:sym typeface="Quicksand"/>
            </a:endParaRPr>
          </a:p>
        </p:txBody>
      </p:sp>
      <p:sp>
        <p:nvSpPr>
          <p:cNvPr id="243" name="Google Shape;243;p29"/>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9" name="Google Shape;249;p30"/>
          <p:cNvSpPr/>
          <p:nvPr/>
        </p:nvSpPr>
        <p:spPr>
          <a:xfrm>
            <a:off x="1505425" y="-75"/>
            <a:ext cx="5791500" cy="5143500"/>
          </a:xfrm>
          <a:prstGeom prst="ellipse">
            <a:avLst/>
          </a:prstGeom>
          <a:solidFill>
            <a:srgbClr val="044575">
              <a:alpha val="14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0" name="Google Shape;250;p30"/>
          <p:cNvPicPr preferRelativeResize="0"/>
          <p:nvPr/>
        </p:nvPicPr>
        <p:blipFill>
          <a:blip r:embed="rId4">
            <a:alphaModFix/>
          </a:blip>
          <a:stretch>
            <a:fillRect/>
          </a:stretch>
        </p:blipFill>
        <p:spPr>
          <a:xfrm>
            <a:off x="843350" y="-397250"/>
            <a:ext cx="7112350" cy="5823025"/>
          </a:xfrm>
          <a:prstGeom prst="rect">
            <a:avLst/>
          </a:prstGeom>
          <a:noFill/>
          <a:ln>
            <a:noFill/>
          </a:ln>
        </p:spPr>
      </p:pic>
      <p:sp>
        <p:nvSpPr>
          <p:cNvPr id="251" name="Google Shape;251;p30"/>
          <p:cNvSpPr/>
          <p:nvPr/>
        </p:nvSpPr>
        <p:spPr>
          <a:xfrm>
            <a:off x="2839447" y="1273967"/>
            <a:ext cx="1345200" cy="598800"/>
          </a:xfrm>
          <a:prstGeom prst="rect">
            <a:avLst/>
          </a:prstGeom>
          <a:solidFill>
            <a:srgbClr val="FFCB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dk1"/>
                </a:solidFill>
                <a:latin typeface="Quicksand"/>
                <a:ea typeface="Quicksand"/>
                <a:cs typeface="Quicksand"/>
                <a:sym typeface="Quicksand"/>
              </a:rPr>
              <a:t>Values Thinking Competency</a:t>
            </a:r>
            <a:endParaRPr sz="1200" b="1">
              <a:solidFill>
                <a:schemeClr val="dk1"/>
              </a:solidFill>
              <a:latin typeface="Quicksand"/>
              <a:ea typeface="Quicksand"/>
              <a:cs typeface="Quicksand"/>
              <a:sym typeface="Quicksand"/>
            </a:endParaRPr>
          </a:p>
        </p:txBody>
      </p:sp>
      <p:sp>
        <p:nvSpPr>
          <p:cNvPr id="252" name="Google Shape;252;p30"/>
          <p:cNvSpPr/>
          <p:nvPr/>
        </p:nvSpPr>
        <p:spPr>
          <a:xfrm>
            <a:off x="2839447" y="2084782"/>
            <a:ext cx="1345200" cy="598800"/>
          </a:xfrm>
          <a:prstGeom prst="rect">
            <a:avLst/>
          </a:prstGeom>
          <a:solidFill>
            <a:srgbClr val="744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Quicksand"/>
                <a:ea typeface="Quicksand"/>
                <a:cs typeface="Quicksand"/>
                <a:sym typeface="Quicksand"/>
              </a:rPr>
              <a:t>Systems Thinking Competency</a:t>
            </a:r>
            <a:endParaRPr sz="1200" b="1">
              <a:solidFill>
                <a:schemeClr val="lt1"/>
              </a:solidFill>
              <a:latin typeface="Quicksand"/>
              <a:ea typeface="Quicksand"/>
              <a:cs typeface="Quicksand"/>
              <a:sym typeface="Quicksand"/>
            </a:endParaRPr>
          </a:p>
        </p:txBody>
      </p:sp>
      <p:sp>
        <p:nvSpPr>
          <p:cNvPr id="253" name="Google Shape;253;p30"/>
          <p:cNvSpPr/>
          <p:nvPr/>
        </p:nvSpPr>
        <p:spPr>
          <a:xfrm>
            <a:off x="2839447" y="2895596"/>
            <a:ext cx="1345200" cy="598800"/>
          </a:xfrm>
          <a:prstGeom prst="rect">
            <a:avLst/>
          </a:prstGeom>
          <a:solidFill>
            <a:srgbClr val="52A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Quicksand"/>
                <a:ea typeface="Quicksand"/>
                <a:cs typeface="Quicksand"/>
                <a:sym typeface="Quicksand"/>
              </a:rPr>
              <a:t>Strategic Thinking Competency</a:t>
            </a:r>
            <a:endParaRPr sz="1200" b="1">
              <a:solidFill>
                <a:schemeClr val="lt1"/>
              </a:solidFill>
              <a:latin typeface="Quicksand"/>
              <a:ea typeface="Quicksand"/>
              <a:cs typeface="Quicksand"/>
              <a:sym typeface="Quicksand"/>
            </a:endParaRPr>
          </a:p>
        </p:txBody>
      </p:sp>
      <p:sp>
        <p:nvSpPr>
          <p:cNvPr id="254" name="Google Shape;254;p30"/>
          <p:cNvSpPr/>
          <p:nvPr/>
        </p:nvSpPr>
        <p:spPr>
          <a:xfrm>
            <a:off x="4543056" y="1273967"/>
            <a:ext cx="1345200" cy="598800"/>
          </a:xfrm>
          <a:prstGeom prst="rect">
            <a:avLst/>
          </a:prstGeom>
          <a:solidFill>
            <a:srgbClr val="719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Quicksand"/>
                <a:ea typeface="Quicksand"/>
                <a:cs typeface="Quicksand"/>
                <a:sym typeface="Quicksand"/>
              </a:rPr>
              <a:t>Future Thinking Competency</a:t>
            </a:r>
            <a:endParaRPr sz="1200" b="1">
              <a:solidFill>
                <a:schemeClr val="lt1"/>
              </a:solidFill>
              <a:latin typeface="Quicksand"/>
              <a:ea typeface="Quicksand"/>
              <a:cs typeface="Quicksand"/>
              <a:sym typeface="Quicksand"/>
            </a:endParaRPr>
          </a:p>
        </p:txBody>
      </p:sp>
      <p:sp>
        <p:nvSpPr>
          <p:cNvPr id="255" name="Google Shape;255;p30"/>
          <p:cNvSpPr/>
          <p:nvPr/>
        </p:nvSpPr>
        <p:spPr>
          <a:xfrm>
            <a:off x="4543056" y="2084782"/>
            <a:ext cx="1345200" cy="598800"/>
          </a:xfrm>
          <a:prstGeom prst="rect">
            <a:avLst/>
          </a:prstGeom>
          <a:solidFill>
            <a:srgbClr val="AF24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Quicksand"/>
                <a:ea typeface="Quicksand"/>
                <a:cs typeface="Quicksand"/>
                <a:sym typeface="Quicksand"/>
              </a:rPr>
              <a:t>Intrapersonal Competency</a:t>
            </a:r>
            <a:endParaRPr sz="1200" b="1">
              <a:solidFill>
                <a:schemeClr val="lt1"/>
              </a:solidFill>
              <a:latin typeface="Quicksand"/>
              <a:ea typeface="Quicksand"/>
              <a:cs typeface="Quicksand"/>
              <a:sym typeface="Quicksand"/>
            </a:endParaRPr>
          </a:p>
        </p:txBody>
      </p:sp>
      <p:sp>
        <p:nvSpPr>
          <p:cNvPr id="256" name="Google Shape;256;p30"/>
          <p:cNvSpPr/>
          <p:nvPr/>
        </p:nvSpPr>
        <p:spPr>
          <a:xfrm>
            <a:off x="4543056" y="2895596"/>
            <a:ext cx="1345200" cy="598800"/>
          </a:xfrm>
          <a:prstGeom prst="rect">
            <a:avLst/>
          </a:prstGeom>
          <a:solidFill>
            <a:srgbClr val="AF24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Quicksand"/>
                <a:ea typeface="Quicksand"/>
                <a:cs typeface="Quicksand"/>
                <a:sym typeface="Quicksand"/>
              </a:rPr>
              <a:t>Implementation Competency</a:t>
            </a:r>
            <a:endParaRPr sz="1200" b="1">
              <a:solidFill>
                <a:schemeClr val="lt1"/>
              </a:solidFill>
              <a:latin typeface="Quicksand"/>
              <a:ea typeface="Quicksand"/>
              <a:cs typeface="Quicksand"/>
              <a:sym typeface="Quicksand"/>
            </a:endParaRPr>
          </a:p>
        </p:txBody>
      </p:sp>
      <p:sp>
        <p:nvSpPr>
          <p:cNvPr id="257" name="Google Shape;257;p30"/>
          <p:cNvSpPr/>
          <p:nvPr/>
        </p:nvSpPr>
        <p:spPr>
          <a:xfrm>
            <a:off x="2720485" y="3605892"/>
            <a:ext cx="3272400" cy="855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a:off x="2910435" y="3518804"/>
            <a:ext cx="3200400" cy="6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Quicksand"/>
                <a:ea typeface="Quicksand"/>
                <a:cs typeface="Quicksand"/>
                <a:sym typeface="Quicksand"/>
              </a:rPr>
              <a:t>Interpersonal Competency</a:t>
            </a:r>
            <a:endParaRPr sz="1200" b="1">
              <a:solidFill>
                <a:schemeClr val="dk1"/>
              </a:solidFill>
              <a:latin typeface="Quicksand"/>
              <a:ea typeface="Quicksand"/>
              <a:cs typeface="Quicksand"/>
              <a:sym typeface="Quicksand"/>
            </a:endParaRPr>
          </a:p>
        </p:txBody>
      </p:sp>
      <p:sp>
        <p:nvSpPr>
          <p:cNvPr id="259" name="Google Shape;259;p30"/>
          <p:cNvSpPr/>
          <p:nvPr/>
        </p:nvSpPr>
        <p:spPr>
          <a:xfrm>
            <a:off x="2499549" y="1468550"/>
            <a:ext cx="315000" cy="3135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rot="5400000">
            <a:off x="5922691" y="1471950"/>
            <a:ext cx="322200" cy="3069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a:off x="6033366" y="2156795"/>
            <a:ext cx="229800" cy="4011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a:off x="6033366" y="2927782"/>
            <a:ext cx="229800" cy="4011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a:off x="2494150" y="2156795"/>
            <a:ext cx="229800" cy="4011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a:off x="2494150" y="2927782"/>
            <a:ext cx="229800" cy="4011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txBox="1"/>
          <p:nvPr/>
        </p:nvSpPr>
        <p:spPr>
          <a:xfrm>
            <a:off x="2695271" y="774425"/>
            <a:ext cx="33228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100" b="1">
                <a:solidFill>
                  <a:srgbClr val="333333"/>
                </a:solidFill>
                <a:highlight>
                  <a:srgbClr val="FCFCFC"/>
                </a:highlight>
                <a:latin typeface="Oswald"/>
                <a:ea typeface="Oswald"/>
                <a:cs typeface="Oswald"/>
                <a:sym typeface="Oswald"/>
              </a:rPr>
              <a:t>Key Competencies in Sustainability in Higher Education</a:t>
            </a:r>
            <a:endParaRPr sz="1100" b="1">
              <a:solidFill>
                <a:srgbClr val="333333"/>
              </a:solidFill>
              <a:highlight>
                <a:srgbClr val="FCFCFC"/>
              </a:highlight>
              <a:latin typeface="Oswald"/>
              <a:ea typeface="Oswald"/>
              <a:cs typeface="Oswald"/>
              <a:sym typeface="Oswald"/>
            </a:endParaRPr>
          </a:p>
          <a:p>
            <a:pPr marL="0" lvl="0" indent="0" algn="ctr" rtl="0">
              <a:spcBef>
                <a:spcPts val="0"/>
              </a:spcBef>
              <a:spcAft>
                <a:spcPts val="0"/>
              </a:spcAft>
              <a:buNone/>
            </a:pPr>
            <a:endParaRPr sz="1200" b="1">
              <a:solidFill>
                <a:srgbClr val="333333"/>
              </a:solidFill>
              <a:highlight>
                <a:srgbClr val="FCFCFC"/>
              </a:highlight>
              <a:latin typeface="Oswald"/>
              <a:ea typeface="Oswald"/>
              <a:cs typeface="Oswald"/>
              <a:sym typeface="Oswald"/>
            </a:endParaRPr>
          </a:p>
        </p:txBody>
      </p:sp>
      <p:sp>
        <p:nvSpPr>
          <p:cNvPr id="266" name="Google Shape;266;p30"/>
          <p:cNvSpPr/>
          <p:nvPr/>
        </p:nvSpPr>
        <p:spPr>
          <a:xfrm rot="10800000">
            <a:off x="5883844" y="3575500"/>
            <a:ext cx="315000" cy="3135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rot="-5400000">
            <a:off x="2510198" y="3529621"/>
            <a:ext cx="322200" cy="3069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rot="5400000">
            <a:off x="4265353" y="1348837"/>
            <a:ext cx="212400" cy="3048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rot="5400000">
            <a:off x="4275253" y="2260368"/>
            <a:ext cx="192600" cy="2835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rot="5400000">
            <a:off x="4275253" y="3045346"/>
            <a:ext cx="192600" cy="2835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txBox="1"/>
          <p:nvPr/>
        </p:nvSpPr>
        <p:spPr>
          <a:xfrm>
            <a:off x="1264975" y="1839950"/>
            <a:ext cx="7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2" name="Google Shape;272;p30"/>
          <p:cNvSpPr txBox="1"/>
          <p:nvPr/>
        </p:nvSpPr>
        <p:spPr>
          <a:xfrm>
            <a:off x="7035725" y="558875"/>
            <a:ext cx="1850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Quicksand"/>
                <a:ea typeface="Quicksand"/>
                <a:cs typeface="Quicksand"/>
                <a:sym typeface="Quicksand"/>
              </a:rPr>
              <a:t>Integrate Climate Education and Sustainability across U-M Curriculum</a:t>
            </a:r>
            <a:endParaRPr b="1">
              <a:latin typeface="Quicksand"/>
              <a:ea typeface="Quicksand"/>
              <a:cs typeface="Quicksand"/>
              <a:sym typeface="Quicksand"/>
            </a:endParaRPr>
          </a:p>
        </p:txBody>
      </p:sp>
      <p:sp>
        <p:nvSpPr>
          <p:cNvPr id="273" name="Google Shape;273;p30"/>
          <p:cNvSpPr txBox="1"/>
          <p:nvPr/>
        </p:nvSpPr>
        <p:spPr>
          <a:xfrm>
            <a:off x="466025" y="558875"/>
            <a:ext cx="185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Quicksand"/>
                <a:ea typeface="Quicksand"/>
                <a:cs typeface="Quicksand"/>
                <a:sym typeface="Quicksand"/>
              </a:rPr>
              <a:t>Support Faculty </a:t>
            </a:r>
            <a:endParaRPr sz="1200" b="1">
              <a:latin typeface="Quicksand"/>
              <a:ea typeface="Quicksand"/>
              <a:cs typeface="Quicksand"/>
              <a:sym typeface="Quicksand"/>
            </a:endParaRPr>
          </a:p>
          <a:p>
            <a:pPr marL="0" lvl="0" indent="0" algn="l" rtl="0">
              <a:spcBef>
                <a:spcPts val="0"/>
              </a:spcBef>
              <a:spcAft>
                <a:spcPts val="0"/>
              </a:spcAft>
              <a:buNone/>
            </a:pPr>
            <a:r>
              <a:rPr lang="en" sz="1200" b="1">
                <a:latin typeface="Quicksand"/>
                <a:ea typeface="Quicksand"/>
                <a:cs typeface="Quicksand"/>
                <a:sym typeface="Quicksand"/>
              </a:rPr>
              <a:t>Professional Development</a:t>
            </a:r>
            <a:endParaRPr sz="1200" b="1">
              <a:latin typeface="Quicksand"/>
              <a:ea typeface="Quicksand"/>
              <a:cs typeface="Quicksand"/>
              <a:sym typeface="Quicksand"/>
            </a:endParaRPr>
          </a:p>
        </p:txBody>
      </p:sp>
      <p:sp>
        <p:nvSpPr>
          <p:cNvPr id="274" name="Google Shape;274;p30"/>
          <p:cNvSpPr txBox="1"/>
          <p:nvPr/>
        </p:nvSpPr>
        <p:spPr>
          <a:xfrm>
            <a:off x="7035725" y="3723000"/>
            <a:ext cx="168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Quicksand"/>
                <a:ea typeface="Quicksand"/>
                <a:cs typeface="Quicksand"/>
                <a:sym typeface="Quicksand"/>
              </a:rPr>
              <a:t>Deploy Climate Education for Student Success</a:t>
            </a:r>
            <a:endParaRPr sz="1200" b="1">
              <a:latin typeface="Quicksand"/>
              <a:ea typeface="Quicksand"/>
              <a:cs typeface="Quicksand"/>
              <a:sym typeface="Quicksand"/>
            </a:endParaRPr>
          </a:p>
        </p:txBody>
      </p:sp>
      <p:sp>
        <p:nvSpPr>
          <p:cNvPr id="275" name="Google Shape;275;p30"/>
          <p:cNvSpPr txBox="1"/>
          <p:nvPr/>
        </p:nvSpPr>
        <p:spPr>
          <a:xfrm>
            <a:off x="466025" y="3723000"/>
            <a:ext cx="1519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Quicksand"/>
                <a:ea typeface="Quicksand"/>
                <a:cs typeface="Quicksand"/>
                <a:sym typeface="Quicksand"/>
              </a:rPr>
              <a:t>Transform U-M into a Campus Living Lab</a:t>
            </a:r>
            <a:endParaRPr sz="1200" b="1">
              <a:latin typeface="Quicksand"/>
              <a:ea typeface="Quicksand"/>
              <a:cs typeface="Quicksand"/>
              <a:sym typeface="Quicksand"/>
            </a:endParaRPr>
          </a:p>
          <a:p>
            <a:pPr marL="0" lvl="0" indent="0" algn="l" rtl="0">
              <a:spcBef>
                <a:spcPts val="0"/>
              </a:spcBef>
              <a:spcAft>
                <a:spcPts val="0"/>
              </a:spcAft>
              <a:buNone/>
            </a:pPr>
            <a:endParaRPr sz="1200" b="1">
              <a:latin typeface="Quicksand"/>
              <a:ea typeface="Quicksand"/>
              <a:cs typeface="Quicksand"/>
              <a:sym typeface="Quicksand"/>
            </a:endParaRPr>
          </a:p>
        </p:txBody>
      </p:sp>
      <p:sp>
        <p:nvSpPr>
          <p:cNvPr id="276" name="Google Shape;276;p30"/>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2" name="Google Shape;282;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83" name="Google Shape;283;p31"/>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284" name="Google Shape;284;p31"/>
          <p:cNvSpPr txBox="1">
            <a:spLocks noGrp="1"/>
          </p:cNvSpPr>
          <p:nvPr>
            <p:ph type="title"/>
          </p:nvPr>
        </p:nvSpPr>
        <p:spPr>
          <a:xfrm>
            <a:off x="379225" y="521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Next Steps: </a:t>
            </a:r>
            <a:endParaRPr>
              <a:latin typeface="Oswald"/>
              <a:ea typeface="Oswald"/>
              <a:cs typeface="Oswald"/>
              <a:sym typeface="Oswald"/>
            </a:endParaRPr>
          </a:p>
        </p:txBody>
      </p:sp>
      <p:sp>
        <p:nvSpPr>
          <p:cNvPr id="285" name="Google Shape;285;p31"/>
          <p:cNvSpPr txBox="1">
            <a:spLocks noGrp="1"/>
          </p:cNvSpPr>
          <p:nvPr>
            <p:ph type="body" idx="1"/>
          </p:nvPr>
        </p:nvSpPr>
        <p:spPr>
          <a:xfrm>
            <a:off x="379225" y="1152475"/>
            <a:ext cx="3585000" cy="779400"/>
          </a:xfrm>
          <a:prstGeom prst="rect">
            <a:avLst/>
          </a:prstGeom>
        </p:spPr>
        <p:txBody>
          <a:bodyPr spcFirstLastPara="1" wrap="square" lIns="91425" tIns="91425" rIns="91425" bIns="91425" anchor="t" anchorCtr="0">
            <a:normAutofit fontScale="25000" lnSpcReduction="20000"/>
          </a:bodyPr>
          <a:lstStyle/>
          <a:p>
            <a:pPr marL="0" lvl="0" indent="0" algn="l" rtl="0">
              <a:lnSpc>
                <a:spcPct val="150000"/>
              </a:lnSpc>
              <a:spcBef>
                <a:spcPts val="0"/>
              </a:spcBef>
              <a:spcAft>
                <a:spcPts val="0"/>
              </a:spcAft>
              <a:buNone/>
            </a:pPr>
            <a:r>
              <a:rPr lang="en" sz="5600">
                <a:solidFill>
                  <a:schemeClr val="dk1"/>
                </a:solidFill>
                <a:latin typeface="Quicksand"/>
                <a:ea typeface="Quicksand"/>
                <a:cs typeface="Quicksand"/>
                <a:sym typeface="Quicksand"/>
              </a:rPr>
              <a:t>Submit report (end of May) to share recommendations with U-M leadership based on additional survey feedback from task force/event registrants/participants </a:t>
            </a:r>
            <a:endParaRPr sz="5600">
              <a:solidFill>
                <a:schemeClr val="dk1"/>
              </a:solidFill>
              <a:latin typeface="Quicksand"/>
              <a:ea typeface="Quicksand"/>
              <a:cs typeface="Quicksand"/>
              <a:sym typeface="Quicksand"/>
            </a:endParaRPr>
          </a:p>
          <a:p>
            <a:pPr marL="0" lvl="0" indent="0" algn="l" rtl="0">
              <a:lnSpc>
                <a:spcPct val="150000"/>
              </a:lnSpc>
              <a:spcBef>
                <a:spcPts val="1200"/>
              </a:spcBef>
              <a:spcAft>
                <a:spcPts val="1200"/>
              </a:spcAft>
              <a:buNone/>
            </a:pPr>
            <a:r>
              <a:rPr lang="en" sz="5600">
                <a:solidFill>
                  <a:schemeClr val="dk1"/>
                </a:solidFill>
                <a:latin typeface="Quicksand"/>
                <a:ea typeface="Quicksand"/>
                <a:cs typeface="Quicksand"/>
                <a:sym typeface="Quicksand"/>
              </a:rPr>
              <a:t>Offer EAS 501.005 Climate Education F’23 </a:t>
            </a:r>
            <a:endParaRPr>
              <a:solidFill>
                <a:schemeClr val="dk1"/>
              </a:solidFill>
            </a:endParaRPr>
          </a:p>
        </p:txBody>
      </p:sp>
      <p:sp>
        <p:nvSpPr>
          <p:cNvPr id="286" name="Google Shape;286;p31"/>
          <p:cNvSpPr txBox="1"/>
          <p:nvPr/>
        </p:nvSpPr>
        <p:spPr>
          <a:xfrm>
            <a:off x="5663900" y="3097050"/>
            <a:ext cx="30000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400">
                <a:solidFill>
                  <a:schemeClr val="dk1"/>
                </a:solidFill>
                <a:latin typeface="Oswald"/>
                <a:ea typeface="Oswald"/>
                <a:cs typeface="Oswald"/>
                <a:sym typeface="Oswald"/>
              </a:rPr>
              <a:t>Questions for your unit: </a:t>
            </a:r>
            <a:endParaRPr sz="1000">
              <a:latin typeface="Oswald"/>
              <a:ea typeface="Oswald"/>
              <a:cs typeface="Oswald"/>
              <a:sym typeface="Oswald"/>
            </a:endParaRPr>
          </a:p>
        </p:txBody>
      </p:sp>
      <p:sp>
        <p:nvSpPr>
          <p:cNvPr id="287" name="Google Shape;287;p31"/>
          <p:cNvSpPr txBox="1">
            <a:spLocks noGrp="1"/>
          </p:cNvSpPr>
          <p:nvPr>
            <p:ph type="body" idx="1"/>
          </p:nvPr>
        </p:nvSpPr>
        <p:spPr>
          <a:xfrm>
            <a:off x="5102425" y="3568925"/>
            <a:ext cx="3654900" cy="779400"/>
          </a:xfrm>
          <a:prstGeom prst="rect">
            <a:avLst/>
          </a:prstGeom>
        </p:spPr>
        <p:txBody>
          <a:bodyPr spcFirstLastPara="1" wrap="square" lIns="91425" tIns="91425" rIns="91425" bIns="91425" anchor="t" anchorCtr="0">
            <a:normAutofit fontScale="25000" lnSpcReduction="20000"/>
          </a:bodyPr>
          <a:lstStyle/>
          <a:p>
            <a:pPr marL="0" lvl="0" indent="0" algn="r" rtl="0">
              <a:spcBef>
                <a:spcPts val="0"/>
              </a:spcBef>
              <a:spcAft>
                <a:spcPts val="0"/>
              </a:spcAft>
              <a:buNone/>
            </a:pPr>
            <a:r>
              <a:rPr lang="en" sz="5600">
                <a:solidFill>
                  <a:schemeClr val="dk1"/>
                </a:solidFill>
                <a:latin typeface="Quicksand"/>
                <a:ea typeface="Quicksand"/>
                <a:cs typeface="Quicksand"/>
                <a:sym typeface="Quicksand"/>
              </a:rPr>
              <a:t>How can we (ADs), collectively, continue to advance climate education?</a:t>
            </a:r>
            <a:endParaRPr sz="5600">
              <a:solidFill>
                <a:schemeClr val="dk1"/>
              </a:solidFill>
              <a:latin typeface="Quicksand"/>
              <a:ea typeface="Quicksand"/>
              <a:cs typeface="Quicksand"/>
              <a:sym typeface="Quicksand"/>
            </a:endParaRPr>
          </a:p>
          <a:p>
            <a:pPr marL="0" lvl="0" indent="0" algn="r" rtl="0">
              <a:spcBef>
                <a:spcPts val="1200"/>
              </a:spcBef>
              <a:spcAft>
                <a:spcPts val="0"/>
              </a:spcAft>
              <a:buNone/>
            </a:pPr>
            <a:r>
              <a:rPr lang="en" sz="5600">
                <a:solidFill>
                  <a:schemeClr val="dk1"/>
                </a:solidFill>
                <a:latin typeface="Quicksand"/>
                <a:ea typeface="Quicksand"/>
                <a:cs typeface="Quicksand"/>
                <a:sym typeface="Quicksand"/>
              </a:rPr>
              <a:t>What can we (all) do to obtain necessary support from U-M Leadership?</a:t>
            </a:r>
            <a:endParaRPr sz="5600">
              <a:solidFill>
                <a:schemeClr val="dk1"/>
              </a:solidFill>
              <a:latin typeface="Quicksand"/>
              <a:ea typeface="Quicksand"/>
              <a:cs typeface="Quicksand"/>
              <a:sym typeface="Quicksand"/>
            </a:endParaRPr>
          </a:p>
          <a:p>
            <a:pPr marL="0" lvl="0" indent="0" algn="r" rtl="0">
              <a:spcBef>
                <a:spcPts val="1200"/>
              </a:spcBef>
              <a:spcAft>
                <a:spcPts val="0"/>
              </a:spcAft>
              <a:buNone/>
            </a:pPr>
            <a:r>
              <a:rPr lang="en" sz="5600" b="1">
                <a:solidFill>
                  <a:schemeClr val="dk1"/>
                </a:solidFill>
                <a:latin typeface="Quicksand"/>
                <a:ea typeface="Quicksand"/>
                <a:cs typeface="Quicksand"/>
                <a:sym typeface="Quicksand"/>
              </a:rPr>
              <a:t>zintmich@umich.edu</a:t>
            </a:r>
            <a:endParaRPr sz="5600" b="1">
              <a:solidFill>
                <a:schemeClr val="dk1"/>
              </a:solidFill>
              <a:latin typeface="Quicksand"/>
              <a:ea typeface="Quicksand"/>
              <a:cs typeface="Quicksand"/>
              <a:sym typeface="Quicksand"/>
            </a:endParaRPr>
          </a:p>
          <a:p>
            <a:pPr marL="0" lvl="0" indent="0" algn="r" rtl="0">
              <a:spcBef>
                <a:spcPts val="1200"/>
              </a:spcBef>
              <a:spcAft>
                <a:spcPts val="0"/>
              </a:spcAft>
              <a:buNone/>
            </a:pPr>
            <a:endParaRPr sz="7200">
              <a:solidFill>
                <a:schemeClr val="dk1"/>
              </a:solidFill>
              <a:latin typeface="Quicksand"/>
              <a:ea typeface="Quicksand"/>
              <a:cs typeface="Quicksand"/>
              <a:sym typeface="Quicksand"/>
            </a:endParaRPr>
          </a:p>
          <a:p>
            <a:pPr marL="0" lvl="0" indent="0" algn="r" rtl="0">
              <a:spcBef>
                <a:spcPts val="1200"/>
              </a:spcBef>
              <a:spcAft>
                <a:spcPts val="0"/>
              </a:spcAft>
              <a:buNone/>
            </a:pPr>
            <a:endParaRPr>
              <a:solidFill>
                <a:schemeClr val="dk1"/>
              </a:solidFill>
              <a:latin typeface="Quicksand"/>
              <a:ea typeface="Quicksand"/>
              <a:cs typeface="Quicksand"/>
              <a:sym typeface="Quicksand"/>
            </a:endParaRPr>
          </a:p>
          <a:p>
            <a:pPr marL="0" lvl="0" indent="0" algn="r" rtl="0">
              <a:spcBef>
                <a:spcPts val="1200"/>
              </a:spcBef>
              <a:spcAft>
                <a:spcPts val="0"/>
              </a:spcAft>
              <a:buNone/>
            </a:pPr>
            <a:endParaRPr>
              <a:solidFill>
                <a:schemeClr val="dk1"/>
              </a:solidFill>
              <a:latin typeface="Quicksand"/>
              <a:ea typeface="Quicksand"/>
              <a:cs typeface="Quicksand"/>
              <a:sym typeface="Quicksand"/>
            </a:endParaRPr>
          </a:p>
          <a:p>
            <a:pPr marL="0" lvl="0" indent="0" algn="r" rtl="0">
              <a:spcBef>
                <a:spcPts val="1200"/>
              </a:spcBef>
              <a:spcAft>
                <a:spcPts val="0"/>
              </a:spcAft>
              <a:buNone/>
            </a:pPr>
            <a:endParaRPr>
              <a:solidFill>
                <a:schemeClr val="dk1"/>
              </a:solidFill>
              <a:latin typeface="Quicksand"/>
              <a:ea typeface="Quicksand"/>
              <a:cs typeface="Quicksand"/>
              <a:sym typeface="Quicksand"/>
            </a:endParaRPr>
          </a:p>
          <a:p>
            <a:pPr marL="0" lvl="0" indent="0" algn="r" rtl="0">
              <a:spcBef>
                <a:spcPts val="1200"/>
              </a:spcBef>
              <a:spcAft>
                <a:spcPts val="0"/>
              </a:spcAft>
              <a:buNone/>
            </a:pPr>
            <a:endParaRPr>
              <a:solidFill>
                <a:schemeClr val="dk1"/>
              </a:solidFill>
              <a:latin typeface="Quicksand"/>
              <a:ea typeface="Quicksand"/>
              <a:cs typeface="Quicksand"/>
              <a:sym typeface="Quicksand"/>
            </a:endParaRPr>
          </a:p>
          <a:p>
            <a:pPr marL="0" lvl="0" indent="0" algn="r" rtl="0">
              <a:spcBef>
                <a:spcPts val="1200"/>
              </a:spcBef>
              <a:spcAft>
                <a:spcPts val="1200"/>
              </a:spcAft>
              <a:buNone/>
            </a:pPr>
            <a:endParaRPr>
              <a:solidFill>
                <a:schemeClr val="dk1"/>
              </a:solidFill>
              <a:latin typeface="Quicksand"/>
              <a:ea typeface="Quicksand"/>
              <a:cs typeface="Quicksand"/>
              <a:sym typeface="Quicksand"/>
            </a:endParaRPr>
          </a:p>
        </p:txBody>
      </p:sp>
      <p:sp>
        <p:nvSpPr>
          <p:cNvPr id="288" name="Google Shape;288;p31"/>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 name="Google Shape;62;p14"/>
          <p:cNvSpPr txBox="1"/>
          <p:nvPr/>
        </p:nvSpPr>
        <p:spPr>
          <a:xfrm>
            <a:off x="541400" y="4246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latin typeface="Oswald"/>
                <a:ea typeface="Oswald"/>
                <a:cs typeface="Oswald"/>
                <a:sym typeface="Oswald"/>
              </a:rPr>
              <a:t>Overview</a:t>
            </a:r>
            <a:endParaRPr sz="2800">
              <a:solidFill>
                <a:schemeClr val="dk1"/>
              </a:solidFill>
              <a:latin typeface="Oswald"/>
              <a:ea typeface="Oswald"/>
              <a:cs typeface="Oswald"/>
              <a:sym typeface="Oswald"/>
            </a:endParaRPr>
          </a:p>
        </p:txBody>
      </p:sp>
      <p:sp>
        <p:nvSpPr>
          <p:cNvPr id="63" name="Google Shape;63;p14"/>
          <p:cNvSpPr txBox="1"/>
          <p:nvPr/>
        </p:nvSpPr>
        <p:spPr>
          <a:xfrm>
            <a:off x="541400" y="1286700"/>
            <a:ext cx="26142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b="1" i="1">
                <a:solidFill>
                  <a:schemeClr val="dk1"/>
                </a:solidFill>
                <a:uFill>
                  <a:noFill/>
                </a:uFill>
                <a:latin typeface="Quicksand"/>
                <a:ea typeface="Quicksand"/>
                <a:cs typeface="Quicksand"/>
                <a:sym typeface="Quicksand"/>
                <a:hlinkClick r:id="" action="ppaction://hlinkshowjump?jump=nextslide">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Background</a:t>
            </a:r>
            <a:r>
              <a:rPr lang="en" sz="1300">
                <a:solidFill>
                  <a:schemeClr val="dk1"/>
                </a:solidFill>
                <a:latin typeface="Quicksand"/>
                <a:ea typeface="Quicksand"/>
                <a:cs typeface="Quicksand"/>
                <a:sym typeface="Quicksand"/>
              </a:rPr>
              <a:t/>
            </a:r>
            <a:br>
              <a:rPr lang="en" sz="1300">
                <a:solidFill>
                  <a:schemeClr val="dk1"/>
                </a:solidFill>
                <a:latin typeface="Quicksand"/>
                <a:ea typeface="Quicksand"/>
                <a:cs typeface="Quicksand"/>
                <a:sym typeface="Quicksand"/>
              </a:rPr>
            </a:br>
            <a:r>
              <a:rPr lang="en" sz="1000">
                <a:solidFill>
                  <a:schemeClr val="dk1"/>
                </a:solidFill>
                <a:latin typeface="Quicksand"/>
                <a:ea typeface="Quicksand"/>
                <a:cs typeface="Quicksand"/>
                <a:sym typeface="Quicksand"/>
              </a:rPr>
              <a:t>Climate Education Seminar &amp; Provost Seminar on Teaching &amp; Learning (President Ono Introduction)</a:t>
            </a:r>
            <a:endParaRPr sz="600">
              <a:solidFill>
                <a:schemeClr val="dk1"/>
              </a:solidFill>
              <a:latin typeface="Quicksand"/>
              <a:ea typeface="Quicksand"/>
              <a:cs typeface="Quicksand"/>
              <a:sym typeface="Quicksand"/>
            </a:endParaRPr>
          </a:p>
        </p:txBody>
      </p:sp>
      <p:sp>
        <p:nvSpPr>
          <p:cNvPr id="64" name="Google Shape;64;p14"/>
          <p:cNvSpPr txBox="1"/>
          <p:nvPr/>
        </p:nvSpPr>
        <p:spPr>
          <a:xfrm>
            <a:off x="3216200" y="1291225"/>
            <a:ext cx="2422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b="1" i="1">
                <a:solidFill>
                  <a:schemeClr val="dk1"/>
                </a:solidFill>
                <a:uFill>
                  <a:noFill/>
                </a:uFill>
                <a:latin typeface="Quicksand"/>
                <a:ea typeface="Quicksand"/>
                <a:cs typeface="Quicksand"/>
                <a:sym typeface="Quicksand"/>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Event Feedback </a:t>
            </a:r>
            <a:r>
              <a:rPr lang="en" sz="1200" b="1" i="1">
                <a:solidFill>
                  <a:schemeClr val="dk1"/>
                </a:solidFill>
                <a:latin typeface="Quicksand"/>
                <a:ea typeface="Quicksand"/>
                <a:cs typeface="Quicksand"/>
                <a:sym typeface="Quicksand"/>
              </a:rPr>
              <a:t>&amp; </a:t>
            </a:r>
            <a:r>
              <a:rPr lang="en" sz="1200" b="1" i="1">
                <a:solidFill>
                  <a:schemeClr val="dk1"/>
                </a:solidFill>
                <a:uFill>
                  <a:noFill/>
                </a:uFill>
                <a:latin typeface="Quicksand"/>
                <a:ea typeface="Quicksand"/>
                <a:cs typeface="Quicksand"/>
                <a:sym typeface="Quicksand"/>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Publicity</a:t>
            </a:r>
            <a:endParaRPr sz="1200" b="1" i="1">
              <a:solidFill>
                <a:schemeClr val="dk1"/>
              </a:solidFill>
              <a:latin typeface="Quicksand"/>
              <a:ea typeface="Quicksand"/>
              <a:cs typeface="Quicksand"/>
              <a:sym typeface="Quicksand"/>
            </a:endParaRPr>
          </a:p>
        </p:txBody>
      </p:sp>
      <p:sp>
        <p:nvSpPr>
          <p:cNvPr id="65" name="Google Shape;65;p14"/>
          <p:cNvSpPr txBox="1"/>
          <p:nvPr/>
        </p:nvSpPr>
        <p:spPr>
          <a:xfrm>
            <a:off x="6019417" y="1296350"/>
            <a:ext cx="24222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b="1" i="1">
                <a:solidFill>
                  <a:schemeClr val="dk1"/>
                </a:solidFill>
                <a:uFill>
                  <a:noFill/>
                </a:uFill>
                <a:latin typeface="Quicksand"/>
                <a:ea typeface="Quicksand"/>
                <a:cs typeface="Quicksand"/>
                <a:sym typeface="Quicksand"/>
                <a:hlinkClick r:id="rId6"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Results from Monday’s Student Breakout Sessions</a:t>
            </a:r>
            <a:endParaRPr sz="1200" b="1" i="1">
              <a:solidFill>
                <a:schemeClr val="dk1"/>
              </a:solidFill>
              <a:latin typeface="Quicksand"/>
              <a:ea typeface="Quicksand"/>
              <a:cs typeface="Quicksand"/>
              <a:sym typeface="Quicksand"/>
            </a:endParaRPr>
          </a:p>
        </p:txBody>
      </p:sp>
      <p:sp>
        <p:nvSpPr>
          <p:cNvPr id="66" name="Google Shape;66;p14"/>
          <p:cNvSpPr txBox="1"/>
          <p:nvPr/>
        </p:nvSpPr>
        <p:spPr>
          <a:xfrm>
            <a:off x="541400" y="2483300"/>
            <a:ext cx="2614200" cy="134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i="1">
                <a:solidFill>
                  <a:schemeClr val="dk1"/>
                </a:solidFill>
                <a:uFill>
                  <a:noFill/>
                </a:uFill>
                <a:latin typeface="Quicksand"/>
                <a:ea typeface="Quicksand"/>
                <a:cs typeface="Quicksand"/>
                <a:sym typeface="Quicksand"/>
                <a:hlinkClick r:id="rId7"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Results from Tuesday’s Concurrent Sessions</a:t>
            </a:r>
            <a:endParaRPr sz="90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Clr>
                <a:schemeClr val="dk1"/>
              </a:buClr>
              <a:buSzPts val="1100"/>
              <a:buFont typeface="Arial"/>
              <a:buNone/>
            </a:pPr>
            <a:endParaRPr sz="1300" b="1" i="1">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1300" b="1" i="1">
              <a:solidFill>
                <a:schemeClr val="dk1"/>
              </a:solidFill>
              <a:latin typeface="Quicksand"/>
              <a:ea typeface="Quicksand"/>
              <a:cs typeface="Quicksand"/>
              <a:sym typeface="Quicksand"/>
            </a:endParaRPr>
          </a:p>
        </p:txBody>
      </p:sp>
      <p:pic>
        <p:nvPicPr>
          <p:cNvPr id="67" name="Google Shape;67;p14"/>
          <p:cNvPicPr preferRelativeResize="0"/>
          <p:nvPr/>
        </p:nvPicPr>
        <p:blipFill>
          <a:blip r:embed="rId8">
            <a:alphaModFix/>
          </a:blip>
          <a:stretch>
            <a:fillRect/>
          </a:stretch>
        </p:blipFill>
        <p:spPr>
          <a:xfrm>
            <a:off x="0" y="4732534"/>
            <a:ext cx="9143998" cy="410966"/>
          </a:xfrm>
          <a:prstGeom prst="rect">
            <a:avLst/>
          </a:prstGeom>
          <a:noFill/>
          <a:ln>
            <a:noFill/>
          </a:ln>
        </p:spPr>
      </p:pic>
      <p:sp>
        <p:nvSpPr>
          <p:cNvPr id="68" name="Google Shape;68;p14"/>
          <p:cNvSpPr txBox="1"/>
          <p:nvPr/>
        </p:nvSpPr>
        <p:spPr>
          <a:xfrm>
            <a:off x="621300" y="2901050"/>
            <a:ext cx="2495700" cy="1597800"/>
          </a:xfrm>
          <a:prstGeom prst="rect">
            <a:avLst/>
          </a:prstGeom>
          <a:noFill/>
          <a:ln>
            <a:noFill/>
          </a:ln>
        </p:spPr>
        <p:txBody>
          <a:bodyPr spcFirstLastPara="1" wrap="square" lIns="91425" tIns="91425" rIns="91425" bIns="91425" anchor="t" anchorCtr="0">
            <a:spAutoFit/>
          </a:bodyPr>
          <a:lstStyle/>
          <a:p>
            <a:pPr marL="228600" lvl="0" indent="-114300" algn="l" rtl="0">
              <a:lnSpc>
                <a:spcPct val="115000"/>
              </a:lnSpc>
              <a:spcBef>
                <a:spcPts val="0"/>
              </a:spcBef>
              <a:spcAft>
                <a:spcPts val="0"/>
              </a:spcAft>
              <a:buClr>
                <a:schemeClr val="dk1"/>
              </a:buClr>
              <a:buSzPts val="900"/>
              <a:buFont typeface="Quicksand"/>
              <a:buAutoNum type="arabicPeriod"/>
            </a:pPr>
            <a:r>
              <a:rPr lang="en" sz="900">
                <a:solidFill>
                  <a:schemeClr val="dk1"/>
                </a:solidFill>
                <a:latin typeface="Quicksand"/>
                <a:ea typeface="Quicksand"/>
                <a:cs typeface="Quicksand"/>
                <a:sym typeface="Quicksand"/>
              </a:rPr>
              <a:t>Support Faculty Professional Development</a:t>
            </a:r>
            <a:endParaRPr sz="900">
              <a:solidFill>
                <a:schemeClr val="dk1"/>
              </a:solidFill>
              <a:latin typeface="Quicksand"/>
              <a:ea typeface="Quicksand"/>
              <a:cs typeface="Quicksand"/>
              <a:sym typeface="Quicksand"/>
            </a:endParaRPr>
          </a:p>
          <a:p>
            <a:pPr marL="228600" lvl="0" indent="-114300" algn="l" rtl="0">
              <a:lnSpc>
                <a:spcPct val="115000"/>
              </a:lnSpc>
              <a:spcBef>
                <a:spcPts val="0"/>
              </a:spcBef>
              <a:spcAft>
                <a:spcPts val="0"/>
              </a:spcAft>
              <a:buClr>
                <a:schemeClr val="dk1"/>
              </a:buClr>
              <a:buSzPts val="900"/>
              <a:buFont typeface="Quicksand"/>
              <a:buAutoNum type="arabicPeriod"/>
            </a:pPr>
            <a:r>
              <a:rPr lang="en" sz="900">
                <a:solidFill>
                  <a:schemeClr val="dk1"/>
                </a:solidFill>
                <a:latin typeface="Quicksand"/>
                <a:ea typeface="Quicksand"/>
                <a:cs typeface="Quicksand"/>
                <a:sym typeface="Quicksand"/>
              </a:rPr>
              <a:t>Transform U-M into a Campus Living Lab</a:t>
            </a:r>
            <a:endParaRPr sz="900">
              <a:solidFill>
                <a:schemeClr val="dk1"/>
              </a:solidFill>
              <a:latin typeface="Quicksand"/>
              <a:ea typeface="Quicksand"/>
              <a:cs typeface="Quicksand"/>
              <a:sym typeface="Quicksand"/>
            </a:endParaRPr>
          </a:p>
          <a:p>
            <a:pPr marL="228600" lvl="0" indent="-114300" algn="l" rtl="0">
              <a:lnSpc>
                <a:spcPct val="115000"/>
              </a:lnSpc>
              <a:spcBef>
                <a:spcPts val="0"/>
              </a:spcBef>
              <a:spcAft>
                <a:spcPts val="0"/>
              </a:spcAft>
              <a:buClr>
                <a:schemeClr val="dk1"/>
              </a:buClr>
              <a:buSzPts val="900"/>
              <a:buFont typeface="Quicksand"/>
              <a:buAutoNum type="arabicPeriod"/>
            </a:pPr>
            <a:r>
              <a:rPr lang="en" sz="900">
                <a:solidFill>
                  <a:schemeClr val="dk1"/>
                </a:solidFill>
                <a:latin typeface="Quicksand"/>
                <a:ea typeface="Quicksand"/>
                <a:cs typeface="Quicksand"/>
                <a:sym typeface="Quicksand"/>
              </a:rPr>
              <a:t>Integrate Climate Education and Sustainability across the Curriculum</a:t>
            </a:r>
            <a:endParaRPr sz="900">
              <a:solidFill>
                <a:schemeClr val="dk1"/>
              </a:solidFill>
              <a:latin typeface="Quicksand"/>
              <a:ea typeface="Quicksand"/>
              <a:cs typeface="Quicksand"/>
              <a:sym typeface="Quicksand"/>
            </a:endParaRPr>
          </a:p>
          <a:p>
            <a:pPr marL="228600" lvl="0" indent="-114300" algn="l" rtl="0">
              <a:lnSpc>
                <a:spcPct val="115000"/>
              </a:lnSpc>
              <a:spcBef>
                <a:spcPts val="0"/>
              </a:spcBef>
              <a:spcAft>
                <a:spcPts val="0"/>
              </a:spcAft>
              <a:buClr>
                <a:schemeClr val="dk1"/>
              </a:buClr>
              <a:buSzPts val="900"/>
              <a:buFont typeface="Quicksand"/>
              <a:buAutoNum type="arabicPeriod"/>
            </a:pPr>
            <a:r>
              <a:rPr lang="en" sz="900">
                <a:solidFill>
                  <a:schemeClr val="dk1"/>
                </a:solidFill>
                <a:latin typeface="Quicksand"/>
                <a:ea typeface="Quicksand"/>
                <a:cs typeface="Quicksand"/>
                <a:sym typeface="Quicksand"/>
              </a:rPr>
              <a:t>Deploy Climate Education for Student Success</a:t>
            </a:r>
            <a:endParaRPr sz="900">
              <a:solidFill>
                <a:schemeClr val="dk1"/>
              </a:solidFill>
              <a:latin typeface="Quicksand"/>
              <a:ea typeface="Quicksand"/>
              <a:cs typeface="Quicksand"/>
              <a:sym typeface="Quicksand"/>
            </a:endParaRPr>
          </a:p>
          <a:p>
            <a:pPr marL="228600" lvl="0" indent="-114300" algn="l" rtl="0">
              <a:lnSpc>
                <a:spcPct val="115000"/>
              </a:lnSpc>
              <a:spcBef>
                <a:spcPts val="0"/>
              </a:spcBef>
              <a:spcAft>
                <a:spcPts val="0"/>
              </a:spcAft>
              <a:buClr>
                <a:schemeClr val="dk1"/>
              </a:buClr>
              <a:buSzPts val="900"/>
              <a:buFont typeface="Quicksand"/>
              <a:buAutoNum type="arabicPeriod"/>
            </a:pPr>
            <a:r>
              <a:rPr lang="en" sz="900">
                <a:solidFill>
                  <a:schemeClr val="dk1"/>
                </a:solidFill>
                <a:latin typeface="Quicksand"/>
                <a:ea typeface="Quicksand"/>
                <a:cs typeface="Quicksand"/>
                <a:sym typeface="Quicksand"/>
              </a:rPr>
              <a:t>Other Key Recommendations</a:t>
            </a:r>
            <a:endParaRPr/>
          </a:p>
        </p:txBody>
      </p:sp>
      <p:sp>
        <p:nvSpPr>
          <p:cNvPr id="69" name="Google Shape;69;p14"/>
          <p:cNvSpPr txBox="1"/>
          <p:nvPr/>
        </p:nvSpPr>
        <p:spPr>
          <a:xfrm>
            <a:off x="3224850" y="2468523"/>
            <a:ext cx="2422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b="1" i="1">
                <a:solidFill>
                  <a:schemeClr val="dk1"/>
                </a:solidFill>
                <a:latin typeface="Quicksand"/>
                <a:ea typeface="Quicksand"/>
                <a:cs typeface="Quicksand"/>
                <a:sym typeface="Quicksand"/>
              </a:rPr>
              <a:t>Break Out Groups</a:t>
            </a:r>
            <a:endParaRPr sz="1200" b="1" i="1">
              <a:solidFill>
                <a:schemeClr val="dk1"/>
              </a:solidFill>
              <a:latin typeface="Quicksand"/>
              <a:ea typeface="Quicksand"/>
              <a:cs typeface="Quicksand"/>
              <a:sym typeface="Quicksand"/>
            </a:endParaRPr>
          </a:p>
        </p:txBody>
      </p:sp>
      <p:sp>
        <p:nvSpPr>
          <p:cNvPr id="70" name="Google Shape;70;p14"/>
          <p:cNvSpPr txBox="1"/>
          <p:nvPr/>
        </p:nvSpPr>
        <p:spPr>
          <a:xfrm>
            <a:off x="6028067" y="2463999"/>
            <a:ext cx="2422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t>Next Steps</a:t>
            </a:r>
            <a:endParaRPr sz="1200" b="1" i="1">
              <a:solidFill>
                <a:schemeClr val="dk1"/>
              </a:solidFill>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4" name="Google Shape;29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5" name="Google Shape;295;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6" name="Google Shape;296;p3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Break Out Groups</a:t>
            </a:r>
            <a:endParaRPr>
              <a:latin typeface="Oswald"/>
              <a:ea typeface="Oswald"/>
              <a:cs typeface="Oswald"/>
              <a:sym typeface="Oswald"/>
            </a:endParaRPr>
          </a:p>
        </p:txBody>
      </p:sp>
      <p:sp>
        <p:nvSpPr>
          <p:cNvPr id="297" name="Google Shape;297;p32"/>
          <p:cNvSpPr txBox="1"/>
          <p:nvPr/>
        </p:nvSpPr>
        <p:spPr>
          <a:xfrm>
            <a:off x="940175" y="865326"/>
            <a:ext cx="6878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Quicksand"/>
                <a:ea typeface="Quicksand"/>
                <a:cs typeface="Quicksand"/>
                <a:sym typeface="Quicksand"/>
              </a:rPr>
              <a:t>For each of the sets of recommendations assigned to your group:</a:t>
            </a:r>
            <a:endParaRPr>
              <a:solidFill>
                <a:schemeClr val="dk1"/>
              </a:solidFill>
              <a:latin typeface="Quicksand"/>
              <a:ea typeface="Quicksand"/>
              <a:cs typeface="Quicksand"/>
              <a:sym typeface="Quicksand"/>
            </a:endParaRPr>
          </a:p>
        </p:txBody>
      </p:sp>
      <p:sp>
        <p:nvSpPr>
          <p:cNvPr id="298" name="Google Shape;298;p32"/>
          <p:cNvSpPr txBox="1"/>
          <p:nvPr/>
        </p:nvSpPr>
        <p:spPr>
          <a:xfrm>
            <a:off x="1962500" y="1396650"/>
            <a:ext cx="59736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Quicksand"/>
                <a:ea typeface="Quicksand"/>
                <a:cs typeface="Quicksand"/>
                <a:sym typeface="Quicksand"/>
              </a:rPr>
              <a:t>How supportive might your unit be to advance these recommendation? Why/not? How could your unit support these recommendations?</a:t>
            </a:r>
            <a:endParaRPr>
              <a:solidFill>
                <a:schemeClr val="dk1"/>
              </a:solidFill>
              <a:latin typeface="Quicksand"/>
              <a:ea typeface="Quicksand"/>
              <a:cs typeface="Quicksand"/>
              <a:sym typeface="Quicksand"/>
            </a:endParaRPr>
          </a:p>
        </p:txBody>
      </p:sp>
      <p:sp>
        <p:nvSpPr>
          <p:cNvPr id="299" name="Google Shape;299;p32"/>
          <p:cNvSpPr txBox="1"/>
          <p:nvPr/>
        </p:nvSpPr>
        <p:spPr>
          <a:xfrm>
            <a:off x="1962500" y="2536675"/>
            <a:ext cx="57183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Quicksand"/>
                <a:ea typeface="Quicksand"/>
                <a:cs typeface="Quicksand"/>
                <a:sym typeface="Quicksand"/>
              </a:rPr>
              <a:t>How might these recommendations help your unit move forward with infusing climate education across your curricula?</a:t>
            </a:r>
            <a:endParaRPr>
              <a:solidFill>
                <a:schemeClr val="dk1"/>
              </a:solidFill>
              <a:latin typeface="Quicksand"/>
              <a:ea typeface="Quicksand"/>
              <a:cs typeface="Quicksand"/>
              <a:sym typeface="Quicksand"/>
            </a:endParaRPr>
          </a:p>
        </p:txBody>
      </p:sp>
      <p:sp>
        <p:nvSpPr>
          <p:cNvPr id="300" name="Google Shape;300;p32"/>
          <p:cNvSpPr txBox="1"/>
          <p:nvPr/>
        </p:nvSpPr>
        <p:spPr>
          <a:xfrm>
            <a:off x="1962500" y="3654850"/>
            <a:ext cx="5785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Quicksand"/>
                <a:ea typeface="Quicksand"/>
                <a:cs typeface="Quicksand"/>
                <a:sym typeface="Quicksand"/>
              </a:rPr>
              <a:t>What questions/concerns do you have about these recommendations?</a:t>
            </a:r>
            <a:endParaRPr>
              <a:solidFill>
                <a:schemeClr val="dk1"/>
              </a:solidFill>
              <a:latin typeface="Quicksand"/>
              <a:ea typeface="Quicksand"/>
              <a:cs typeface="Quicksand"/>
              <a:sym typeface="Quicksand"/>
            </a:endParaRPr>
          </a:p>
        </p:txBody>
      </p:sp>
      <p:pic>
        <p:nvPicPr>
          <p:cNvPr id="301" name="Google Shape;301;p32"/>
          <p:cNvPicPr preferRelativeResize="0"/>
          <p:nvPr/>
        </p:nvPicPr>
        <p:blipFill>
          <a:blip r:embed="rId4">
            <a:alphaModFix/>
          </a:blip>
          <a:stretch>
            <a:fillRect/>
          </a:stretch>
        </p:blipFill>
        <p:spPr>
          <a:xfrm>
            <a:off x="0" y="4732534"/>
            <a:ext cx="9143998" cy="410966"/>
          </a:xfrm>
          <a:prstGeom prst="rect">
            <a:avLst/>
          </a:prstGeom>
          <a:noFill/>
          <a:ln>
            <a:noFill/>
          </a:ln>
        </p:spPr>
      </p:pic>
      <p:sp>
        <p:nvSpPr>
          <p:cNvPr id="302" name="Google Shape;302;p32"/>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08" name="Google Shape;30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9" name="Google Shape;309;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0" name="Google Shape;310;p33"/>
          <p:cNvSpPr txBox="1">
            <a:spLocks noGrp="1"/>
          </p:cNvSpPr>
          <p:nvPr>
            <p:ph type="title"/>
          </p:nvPr>
        </p:nvSpPr>
        <p:spPr>
          <a:xfrm>
            <a:off x="3134975" y="907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20">
                <a:latin typeface="Oswald"/>
                <a:ea typeface="Oswald"/>
                <a:cs typeface="Oswald"/>
                <a:sym typeface="Oswald"/>
              </a:rPr>
              <a:t>Already In Process </a:t>
            </a:r>
            <a:endParaRPr sz="2520">
              <a:latin typeface="Oswald"/>
              <a:ea typeface="Oswald"/>
              <a:cs typeface="Oswald"/>
              <a:sym typeface="Oswald"/>
            </a:endParaRPr>
          </a:p>
        </p:txBody>
      </p:sp>
      <p:sp>
        <p:nvSpPr>
          <p:cNvPr id="311" name="Google Shape;311;p33"/>
          <p:cNvSpPr txBox="1">
            <a:spLocks noGrp="1"/>
          </p:cNvSpPr>
          <p:nvPr>
            <p:ph type="body" idx="1"/>
          </p:nvPr>
        </p:nvSpPr>
        <p:spPr>
          <a:xfrm>
            <a:off x="3134975" y="1152475"/>
            <a:ext cx="5961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solidFill>
                <a:srgbClr val="222222"/>
              </a:solidFill>
              <a:highlight>
                <a:srgbClr val="FFFFFF"/>
              </a:highlight>
              <a:latin typeface="Quicksand"/>
              <a:ea typeface="Quicksand"/>
              <a:cs typeface="Quicksand"/>
              <a:sym typeface="Quicksand"/>
            </a:endParaRPr>
          </a:p>
          <a:p>
            <a:pPr marL="0" lvl="0" indent="0" algn="l" rtl="0">
              <a:lnSpc>
                <a:spcPct val="115384"/>
              </a:lnSpc>
              <a:spcBef>
                <a:spcPts val="1400"/>
              </a:spcBef>
              <a:spcAft>
                <a:spcPts val="0"/>
              </a:spcAft>
              <a:buNone/>
            </a:pPr>
            <a:r>
              <a:rPr lang="en" sz="1600" b="1">
                <a:solidFill>
                  <a:schemeClr val="dk1"/>
                </a:solidFill>
                <a:latin typeface="Quicksand"/>
                <a:ea typeface="Quicksand"/>
                <a:cs typeface="Quicksand"/>
                <a:sym typeface="Quicksand"/>
              </a:rPr>
              <a:t>Elisabeta Karl is pursuing </a:t>
            </a:r>
            <a:r>
              <a:rPr lang="en" sz="1600">
                <a:solidFill>
                  <a:schemeClr val="dk1"/>
                </a:solidFill>
                <a:latin typeface="Quicksand"/>
                <a:ea typeface="Quicksand"/>
                <a:cs typeface="Quicksand"/>
                <a:sym typeface="Quicksand"/>
              </a:rPr>
              <a:t>educational grant Dentistry with support from Michaela Zint (SEAS)</a:t>
            </a:r>
            <a:endParaRPr sz="1600">
              <a:solidFill>
                <a:schemeClr val="dk1"/>
              </a:solidFill>
              <a:latin typeface="Quicksand"/>
              <a:ea typeface="Quicksand"/>
              <a:cs typeface="Quicksand"/>
              <a:sym typeface="Quicksand"/>
            </a:endParaRPr>
          </a:p>
          <a:p>
            <a:pPr marL="0" lvl="0" indent="0" algn="l" rtl="0">
              <a:lnSpc>
                <a:spcPct val="115384"/>
              </a:lnSpc>
              <a:spcBef>
                <a:spcPts val="1400"/>
              </a:spcBef>
              <a:spcAft>
                <a:spcPts val="0"/>
              </a:spcAft>
              <a:buClr>
                <a:schemeClr val="dk1"/>
              </a:buClr>
              <a:buSzPts val="1100"/>
              <a:buFont typeface="Arial"/>
              <a:buNone/>
            </a:pPr>
            <a:r>
              <a:rPr lang="en" sz="1600" b="1">
                <a:solidFill>
                  <a:schemeClr val="dk1"/>
                </a:solidFill>
                <a:latin typeface="Quicksand"/>
                <a:ea typeface="Quicksand"/>
                <a:cs typeface="Quicksand"/>
                <a:sym typeface="Quicksand"/>
              </a:rPr>
              <a:t>Goal:</a:t>
            </a:r>
            <a:r>
              <a:rPr lang="en" sz="1600" i="1">
                <a:solidFill>
                  <a:schemeClr val="dk1"/>
                </a:solidFill>
                <a:latin typeface="Quicksand"/>
                <a:ea typeface="Quicksand"/>
                <a:cs typeface="Quicksand"/>
                <a:sym typeface="Quicksand"/>
              </a:rPr>
              <a:t> Support colleagues by creating a short and interactive set of videos about climate change and sustainability.</a:t>
            </a:r>
            <a:endParaRPr sz="1600" i="1">
              <a:solidFill>
                <a:schemeClr val="dk1"/>
              </a:solidFill>
              <a:latin typeface="Quicksand"/>
              <a:ea typeface="Quicksand"/>
              <a:cs typeface="Quicksand"/>
              <a:sym typeface="Quicksand"/>
            </a:endParaRPr>
          </a:p>
          <a:p>
            <a:pPr marL="0" lvl="0" indent="0" algn="l" rtl="0">
              <a:spcBef>
                <a:spcPts val="400"/>
              </a:spcBef>
              <a:spcAft>
                <a:spcPts val="0"/>
              </a:spcAft>
              <a:buClr>
                <a:schemeClr val="dk1"/>
              </a:buClr>
              <a:buSzPts val="1100"/>
              <a:buFont typeface="Arial"/>
              <a:buNone/>
            </a:pPr>
            <a:endParaRPr sz="1600">
              <a:solidFill>
                <a:srgbClr val="222222"/>
              </a:solidFill>
              <a:highlight>
                <a:srgbClr val="FFFFFF"/>
              </a:highlight>
              <a:latin typeface="Quicksand"/>
              <a:ea typeface="Quicksand"/>
              <a:cs typeface="Quicksand"/>
              <a:sym typeface="Quicksand"/>
            </a:endParaRPr>
          </a:p>
          <a:p>
            <a:pPr marL="0" lvl="0" indent="0" algn="l" rtl="0">
              <a:spcBef>
                <a:spcPts val="1200"/>
              </a:spcBef>
              <a:spcAft>
                <a:spcPts val="1200"/>
              </a:spcAft>
              <a:buNone/>
            </a:pPr>
            <a:endParaRPr sz="1600">
              <a:solidFill>
                <a:schemeClr val="dk1"/>
              </a:solidFill>
              <a:latin typeface="Quicksand"/>
              <a:ea typeface="Quicksand"/>
              <a:cs typeface="Quicksand"/>
              <a:sym typeface="Quicksand"/>
            </a:endParaRPr>
          </a:p>
        </p:txBody>
      </p:sp>
      <p:pic>
        <p:nvPicPr>
          <p:cNvPr id="312" name="Google Shape;312;p33"/>
          <p:cNvPicPr preferRelativeResize="0"/>
          <p:nvPr/>
        </p:nvPicPr>
        <p:blipFill>
          <a:blip r:embed="rId4">
            <a:alphaModFix/>
          </a:blip>
          <a:stretch>
            <a:fillRect/>
          </a:stretch>
        </p:blipFill>
        <p:spPr>
          <a:xfrm>
            <a:off x="0" y="4732534"/>
            <a:ext cx="9143998" cy="410966"/>
          </a:xfrm>
          <a:prstGeom prst="rect">
            <a:avLst/>
          </a:prstGeom>
          <a:noFill/>
          <a:ln>
            <a:noFill/>
          </a:ln>
        </p:spPr>
      </p:pic>
      <p:sp>
        <p:nvSpPr>
          <p:cNvPr id="313" name="Google Shape;313;p33"/>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19" name="Google Shape;319;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0" name="Google Shape;320;p34"/>
          <p:cNvPicPr preferRelativeResize="0"/>
          <p:nvPr/>
        </p:nvPicPr>
        <p:blipFill rotWithShape="1">
          <a:blip r:embed="rId3">
            <a:alphaModFix/>
          </a:blip>
          <a:srcRect b="3762"/>
          <a:stretch/>
        </p:blipFill>
        <p:spPr>
          <a:xfrm>
            <a:off x="0" y="152400"/>
            <a:ext cx="9144000" cy="4950026"/>
          </a:xfrm>
          <a:prstGeom prst="rect">
            <a:avLst/>
          </a:prstGeom>
          <a:noFill/>
          <a:ln>
            <a:noFill/>
          </a:ln>
        </p:spPr>
      </p:pic>
      <p:sp>
        <p:nvSpPr>
          <p:cNvPr id="321" name="Google Shape;321;p34"/>
          <p:cNvSpPr txBox="1"/>
          <p:nvPr/>
        </p:nvSpPr>
        <p:spPr>
          <a:xfrm>
            <a:off x="1968625" y="1312425"/>
            <a:ext cx="2383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i="1">
                <a:solidFill>
                  <a:schemeClr val="dk1"/>
                </a:solidFill>
                <a:latin typeface="Quicksand"/>
                <a:ea typeface="Quicksand"/>
                <a:cs typeface="Quicksand"/>
                <a:sym typeface="Quicksand"/>
              </a:rPr>
              <a:t>SEAS Linkedin Learning</a:t>
            </a:r>
            <a:r>
              <a:rPr lang="en" sz="1100">
                <a:solidFill>
                  <a:schemeClr val="dk1"/>
                </a:solidFill>
                <a:latin typeface="Quicksand"/>
                <a:ea typeface="Quicksand"/>
                <a:cs typeface="Quicksand"/>
                <a:sym typeface="Quicksand"/>
              </a:rPr>
              <a:t>: Creation of a collection on Green Skills including content from Linkedin and from Gala. </a:t>
            </a:r>
            <a:endParaRPr sz="1100">
              <a:solidFill>
                <a:schemeClr val="dk1"/>
              </a:solidFill>
              <a:latin typeface="Quicksand"/>
              <a:ea typeface="Quicksand"/>
              <a:cs typeface="Quicksand"/>
              <a:sym typeface="Quicksand"/>
            </a:endParaRPr>
          </a:p>
        </p:txBody>
      </p:sp>
      <p:sp>
        <p:nvSpPr>
          <p:cNvPr id="322" name="Google Shape;322;p34"/>
          <p:cNvSpPr txBox="1"/>
          <p:nvPr/>
        </p:nvSpPr>
        <p:spPr>
          <a:xfrm>
            <a:off x="5588475" y="1312425"/>
            <a:ext cx="2383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i="1">
                <a:solidFill>
                  <a:schemeClr val="dk1"/>
                </a:solidFill>
                <a:latin typeface="Quicksand"/>
                <a:ea typeface="Quicksand"/>
                <a:cs typeface="Quicksand"/>
                <a:sym typeface="Quicksand"/>
              </a:rPr>
              <a:t>SEAS Mediaspace: </a:t>
            </a:r>
            <a:r>
              <a:rPr lang="en" sz="1100">
                <a:solidFill>
                  <a:schemeClr val="dk1"/>
                </a:solidFill>
                <a:latin typeface="Quicksand"/>
                <a:ea typeface="Quicksand"/>
                <a:cs typeface="Quicksand"/>
                <a:sym typeface="Quicksand"/>
              </a:rPr>
              <a:t>online webinar, lectures, etc. edited and gathered into the same Mivideo to facilitate access.</a:t>
            </a:r>
            <a:endParaRPr sz="1100">
              <a:solidFill>
                <a:schemeClr val="dk1"/>
              </a:solidFill>
              <a:latin typeface="Quicksand"/>
              <a:ea typeface="Quicksand"/>
              <a:cs typeface="Quicksand"/>
              <a:sym typeface="Quicksand"/>
            </a:endParaRPr>
          </a:p>
        </p:txBody>
      </p:sp>
      <p:sp>
        <p:nvSpPr>
          <p:cNvPr id="323" name="Google Shape;323;p34"/>
          <p:cNvSpPr txBox="1"/>
          <p:nvPr/>
        </p:nvSpPr>
        <p:spPr>
          <a:xfrm>
            <a:off x="1968625" y="2219525"/>
            <a:ext cx="2383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dk1"/>
              </a:solidFill>
              <a:latin typeface="Quicksand"/>
              <a:ea typeface="Quicksand"/>
              <a:cs typeface="Quicksand"/>
              <a:sym typeface="Quicksand"/>
            </a:endParaRPr>
          </a:p>
        </p:txBody>
      </p:sp>
      <p:sp>
        <p:nvSpPr>
          <p:cNvPr id="324" name="Google Shape;324;p34"/>
          <p:cNvSpPr txBox="1"/>
          <p:nvPr/>
        </p:nvSpPr>
        <p:spPr>
          <a:xfrm>
            <a:off x="5627025" y="2409075"/>
            <a:ext cx="23064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100" b="1" i="1">
                <a:solidFill>
                  <a:schemeClr val="dk1"/>
                </a:solidFill>
                <a:latin typeface="Quicksand"/>
                <a:ea typeface="Quicksand"/>
                <a:cs typeface="Quicksand"/>
                <a:sym typeface="Quicksand"/>
              </a:rPr>
              <a:t>UMCI: </a:t>
            </a:r>
            <a:r>
              <a:rPr lang="en" sz="1100">
                <a:solidFill>
                  <a:schemeClr val="dk1"/>
                </a:solidFill>
                <a:latin typeface="Quicksand"/>
                <a:ea typeface="Quicksand"/>
                <a:cs typeface="Quicksand"/>
                <a:sym typeface="Quicksand"/>
              </a:rPr>
              <a:t>Starting to explore how we can impact Climate Education in Detroit (for graduates and community).</a:t>
            </a:r>
            <a:endParaRPr sz="11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100">
              <a:solidFill>
                <a:schemeClr val="dk1"/>
              </a:solidFill>
              <a:latin typeface="Quicksand"/>
              <a:ea typeface="Quicksand"/>
              <a:cs typeface="Quicksand"/>
              <a:sym typeface="Quicksand"/>
            </a:endParaRPr>
          </a:p>
          <a:p>
            <a:pPr marL="0" lvl="0" indent="0" algn="l" rtl="0">
              <a:spcBef>
                <a:spcPts val="0"/>
              </a:spcBef>
              <a:spcAft>
                <a:spcPts val="0"/>
              </a:spcAft>
              <a:buNone/>
            </a:pPr>
            <a:endParaRPr sz="1100">
              <a:solidFill>
                <a:schemeClr val="dk1"/>
              </a:solidFill>
              <a:latin typeface="Quicksand"/>
              <a:ea typeface="Quicksand"/>
              <a:cs typeface="Quicksand"/>
              <a:sym typeface="Quicksand"/>
            </a:endParaRPr>
          </a:p>
        </p:txBody>
      </p:sp>
      <p:sp>
        <p:nvSpPr>
          <p:cNvPr id="325" name="Google Shape;325;p34"/>
          <p:cNvSpPr txBox="1"/>
          <p:nvPr/>
        </p:nvSpPr>
        <p:spPr>
          <a:xfrm>
            <a:off x="1968625" y="3423800"/>
            <a:ext cx="2383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i="1">
                <a:solidFill>
                  <a:schemeClr val="dk1"/>
                </a:solidFill>
                <a:latin typeface="Quicksand"/>
                <a:ea typeface="Quicksand"/>
                <a:cs typeface="Quicksand"/>
                <a:sym typeface="Quicksand"/>
              </a:rPr>
              <a:t>BootCamp: </a:t>
            </a:r>
            <a:r>
              <a:rPr lang="en" sz="1100">
                <a:solidFill>
                  <a:schemeClr val="dk1"/>
                </a:solidFill>
                <a:latin typeface="Quicksand"/>
                <a:ea typeface="Quicksand"/>
                <a:cs typeface="Quicksand"/>
                <a:sym typeface="Quicksand"/>
              </a:rPr>
              <a:t>starting to explore the feasibility of offering a bootcamp for Chief Sustainability Officers.</a:t>
            </a:r>
            <a:endParaRPr sz="1100">
              <a:solidFill>
                <a:schemeClr val="dk1"/>
              </a:solidFill>
              <a:latin typeface="Quicksand"/>
              <a:ea typeface="Quicksand"/>
              <a:cs typeface="Quicksand"/>
              <a:sym typeface="Quicksand"/>
            </a:endParaRPr>
          </a:p>
        </p:txBody>
      </p:sp>
      <p:sp>
        <p:nvSpPr>
          <p:cNvPr id="326" name="Google Shape;326;p34"/>
          <p:cNvSpPr txBox="1"/>
          <p:nvPr/>
        </p:nvSpPr>
        <p:spPr>
          <a:xfrm>
            <a:off x="501800" y="111616"/>
            <a:ext cx="72954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latin typeface="Oswald"/>
                <a:ea typeface="Oswald"/>
                <a:cs typeface="Oswald"/>
                <a:sym typeface="Oswald"/>
              </a:rPr>
              <a:t>Already In Process  </a:t>
            </a:r>
            <a:endParaRPr sz="2800">
              <a:solidFill>
                <a:schemeClr val="dk1"/>
              </a:solidFill>
              <a:latin typeface="Oswald"/>
              <a:ea typeface="Oswald"/>
              <a:cs typeface="Oswald"/>
              <a:sym typeface="Oswald"/>
            </a:endParaRPr>
          </a:p>
          <a:p>
            <a:pPr marL="0" lvl="0" indent="0" algn="l" rtl="0">
              <a:spcBef>
                <a:spcPts val="0"/>
              </a:spcBef>
              <a:spcAft>
                <a:spcPts val="0"/>
              </a:spcAft>
              <a:buNone/>
            </a:pPr>
            <a:r>
              <a:rPr lang="en" sz="1700" i="1">
                <a:solidFill>
                  <a:schemeClr val="dk1"/>
                </a:solidFill>
                <a:latin typeface="Quicksand"/>
                <a:ea typeface="Quicksand"/>
                <a:cs typeface="Quicksand"/>
                <a:sym typeface="Quicksand"/>
              </a:rPr>
              <a:t>Online and blended learning opportunities - SEAS</a:t>
            </a:r>
            <a:endParaRPr sz="1100" i="1">
              <a:solidFill>
                <a:schemeClr val="dk1"/>
              </a:solidFill>
              <a:latin typeface="Quicksand"/>
              <a:ea typeface="Quicksand"/>
              <a:cs typeface="Quicksand"/>
              <a:sym typeface="Quicksand"/>
            </a:endParaRPr>
          </a:p>
        </p:txBody>
      </p:sp>
      <p:sp>
        <p:nvSpPr>
          <p:cNvPr id="327" name="Google Shape;327;p34"/>
          <p:cNvSpPr txBox="1"/>
          <p:nvPr/>
        </p:nvSpPr>
        <p:spPr>
          <a:xfrm>
            <a:off x="1967625" y="2409075"/>
            <a:ext cx="25293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i="1">
                <a:solidFill>
                  <a:schemeClr val="dk1"/>
                </a:solidFill>
                <a:latin typeface="Quicksand"/>
                <a:ea typeface="Quicksand"/>
                <a:cs typeface="Quicksand"/>
                <a:sym typeface="Quicksand"/>
              </a:rPr>
              <a:t>EAS MOOCs:</a:t>
            </a:r>
            <a:r>
              <a:rPr lang="en" sz="1100">
                <a:solidFill>
                  <a:schemeClr val="dk1"/>
                </a:solidFill>
                <a:latin typeface="Quicksand"/>
                <a:ea typeface="Quicksand"/>
                <a:cs typeface="Quicksand"/>
                <a:sym typeface="Quicksand"/>
              </a:rPr>
              <a:t> </a:t>
            </a:r>
            <a:r>
              <a:rPr lang="en" sz="800">
                <a:solidFill>
                  <a:schemeClr val="dk1"/>
                </a:solidFill>
                <a:latin typeface="Quicksand"/>
                <a:ea typeface="Quicksand"/>
                <a:cs typeface="Quicksand"/>
                <a:sym typeface="Quicksand"/>
              </a:rPr>
              <a:t>We applied for the creation of 6 MOOCs related to green skills, sustainability, environmental justice and climate change. Plan is to soon offer 1 Mastertrack, and 3 MOOCs series available to anyone.</a:t>
            </a:r>
            <a:endParaRPr sz="800">
              <a:solidFill>
                <a:schemeClr val="dk1"/>
              </a:solidFill>
              <a:latin typeface="Quicksand"/>
              <a:ea typeface="Quicksand"/>
              <a:cs typeface="Quicksand"/>
              <a:sym typeface="Quicksand"/>
            </a:endParaRPr>
          </a:p>
        </p:txBody>
      </p:sp>
      <p:sp>
        <p:nvSpPr>
          <p:cNvPr id="328" name="Google Shape;328;p34"/>
          <p:cNvSpPr/>
          <p:nvPr/>
        </p:nvSpPr>
        <p:spPr>
          <a:xfrm>
            <a:off x="4599375" y="3365800"/>
            <a:ext cx="3716400" cy="124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p34"/>
          <p:cNvPicPr preferRelativeResize="0"/>
          <p:nvPr/>
        </p:nvPicPr>
        <p:blipFill>
          <a:blip r:embed="rId4">
            <a:alphaModFix/>
          </a:blip>
          <a:stretch>
            <a:fillRect/>
          </a:stretch>
        </p:blipFill>
        <p:spPr>
          <a:xfrm>
            <a:off x="0" y="4732534"/>
            <a:ext cx="9143998" cy="410966"/>
          </a:xfrm>
          <a:prstGeom prst="rect">
            <a:avLst/>
          </a:prstGeom>
          <a:noFill/>
          <a:ln>
            <a:noFill/>
          </a:ln>
        </p:spPr>
      </p:pic>
      <p:sp>
        <p:nvSpPr>
          <p:cNvPr id="330" name="Google Shape;330;p34"/>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6" name="Google Shape;76;p15"/>
          <p:cNvPicPr preferRelativeResize="0"/>
          <p:nvPr/>
        </p:nvPicPr>
        <p:blipFill rotWithShape="1">
          <a:blip r:embed="rId4">
            <a:alphaModFix/>
          </a:blip>
          <a:srcRect l="1684" t="21233" r="-216" b="1072"/>
          <a:stretch/>
        </p:blipFill>
        <p:spPr>
          <a:xfrm>
            <a:off x="4865650" y="0"/>
            <a:ext cx="3985874" cy="2357176"/>
          </a:xfrm>
          <a:prstGeom prst="rect">
            <a:avLst/>
          </a:prstGeom>
          <a:noFill/>
          <a:ln>
            <a:noFill/>
          </a:ln>
          <a:effectLst>
            <a:outerShdw blurRad="57150" dist="19050" dir="5400000" algn="bl" rotWithShape="0">
              <a:srgbClr val="000000">
                <a:alpha val="50000"/>
              </a:srgbClr>
            </a:outerShdw>
          </a:effectLst>
        </p:spPr>
      </p:pic>
      <p:pic>
        <p:nvPicPr>
          <p:cNvPr id="77" name="Google Shape;77;p15">
            <a:hlinkClick r:id="rId5"/>
          </p:cNvPr>
          <p:cNvPicPr preferRelativeResize="0"/>
          <p:nvPr/>
        </p:nvPicPr>
        <p:blipFill>
          <a:blip r:embed="rId6">
            <a:alphaModFix/>
          </a:blip>
          <a:stretch>
            <a:fillRect/>
          </a:stretch>
        </p:blipFill>
        <p:spPr>
          <a:xfrm>
            <a:off x="365425" y="1088250"/>
            <a:ext cx="3864349" cy="4198977"/>
          </a:xfrm>
          <a:prstGeom prst="rect">
            <a:avLst/>
          </a:prstGeom>
          <a:noFill/>
          <a:ln>
            <a:noFill/>
          </a:ln>
        </p:spPr>
      </p:pic>
      <p:sp>
        <p:nvSpPr>
          <p:cNvPr id="78" name="Google Shape;78;p15"/>
          <p:cNvSpPr txBox="1"/>
          <p:nvPr/>
        </p:nvSpPr>
        <p:spPr>
          <a:xfrm>
            <a:off x="617600" y="253025"/>
            <a:ext cx="3802200" cy="105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Oswald"/>
                <a:ea typeface="Oswald"/>
                <a:cs typeface="Oswald"/>
                <a:sym typeface="Oswald"/>
              </a:rPr>
              <a:t>Climate Education Seminar </a:t>
            </a:r>
            <a:endParaRPr sz="2600">
              <a:solidFill>
                <a:schemeClr val="dk1"/>
              </a:solidFill>
              <a:latin typeface="Oswald"/>
              <a:ea typeface="Oswald"/>
              <a:cs typeface="Oswald"/>
              <a:sym typeface="Oswald"/>
            </a:endParaRPr>
          </a:p>
          <a:p>
            <a:pPr marL="0" lvl="0" indent="0" algn="l" rtl="0">
              <a:spcBef>
                <a:spcPts val="0"/>
              </a:spcBef>
              <a:spcAft>
                <a:spcPts val="0"/>
              </a:spcAft>
              <a:buNone/>
            </a:pPr>
            <a:r>
              <a:rPr lang="en" sz="1466">
                <a:solidFill>
                  <a:schemeClr val="dk1"/>
                </a:solidFill>
                <a:latin typeface="Quicksand"/>
                <a:ea typeface="Quicksand"/>
                <a:cs typeface="Quicksand"/>
                <a:sym typeface="Quicksand"/>
              </a:rPr>
              <a:t>EAS 501.005 </a:t>
            </a:r>
            <a:endParaRPr sz="1466">
              <a:solidFill>
                <a:schemeClr val="dk1"/>
              </a:solidFill>
              <a:latin typeface="Quicksand"/>
              <a:ea typeface="Quicksand"/>
              <a:cs typeface="Quicksand"/>
              <a:sym typeface="Quicksand"/>
            </a:endParaRPr>
          </a:p>
          <a:p>
            <a:pPr marL="0" lvl="0" indent="0" algn="l" rtl="0">
              <a:spcBef>
                <a:spcPts val="0"/>
              </a:spcBef>
              <a:spcAft>
                <a:spcPts val="0"/>
              </a:spcAft>
              <a:buNone/>
            </a:pPr>
            <a:r>
              <a:rPr lang="en" sz="1266">
                <a:solidFill>
                  <a:schemeClr val="dk1"/>
                </a:solidFill>
                <a:latin typeface="Quicksand"/>
                <a:ea typeface="Quicksand"/>
                <a:cs typeface="Quicksand"/>
                <a:sym typeface="Quicksand"/>
              </a:rPr>
              <a:t>Climate Change Education in Higher Education</a:t>
            </a:r>
            <a:r>
              <a:rPr lang="en" sz="1600">
                <a:solidFill>
                  <a:schemeClr val="dk1"/>
                </a:solidFill>
                <a:latin typeface="Quicksand"/>
                <a:ea typeface="Quicksand"/>
                <a:cs typeface="Quicksand"/>
                <a:sym typeface="Quicksand"/>
              </a:rPr>
              <a:t> </a:t>
            </a:r>
            <a:endParaRPr sz="1600">
              <a:solidFill>
                <a:schemeClr val="dk1"/>
              </a:solidFill>
              <a:latin typeface="Quicksand"/>
              <a:ea typeface="Quicksand"/>
              <a:cs typeface="Quicksand"/>
              <a:sym typeface="Quicksand"/>
            </a:endParaRPr>
          </a:p>
        </p:txBody>
      </p:sp>
      <p:sp>
        <p:nvSpPr>
          <p:cNvPr id="79" name="Google Shape;79;p15"/>
          <p:cNvSpPr txBox="1"/>
          <p:nvPr/>
        </p:nvSpPr>
        <p:spPr>
          <a:xfrm>
            <a:off x="4865650" y="2640525"/>
            <a:ext cx="4145700" cy="223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50" b="1">
                <a:solidFill>
                  <a:schemeClr val="dk1"/>
                </a:solidFill>
                <a:latin typeface="Quicksand"/>
                <a:ea typeface="Quicksand"/>
                <a:cs typeface="Quicksand"/>
                <a:sym typeface="Quicksand"/>
              </a:rPr>
              <a:t>Full Semester | 2 credit course</a:t>
            </a:r>
            <a:endParaRPr sz="1250" b="1">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r>
              <a:rPr lang="en" sz="1250" b="1">
                <a:solidFill>
                  <a:schemeClr val="dk1"/>
                </a:solidFill>
                <a:latin typeface="Quicksand"/>
                <a:ea typeface="Quicksand"/>
                <a:cs typeface="Quicksand"/>
                <a:sym typeface="Quicksand"/>
              </a:rPr>
              <a:t>16 students: </a:t>
            </a:r>
            <a:r>
              <a:rPr lang="en" sz="1250" i="1">
                <a:solidFill>
                  <a:schemeClr val="dk1"/>
                </a:solidFill>
                <a:latin typeface="Quicksand"/>
                <a:ea typeface="Quicksand"/>
                <a:cs typeface="Quicksand"/>
                <a:sym typeface="Quicksand"/>
              </a:rPr>
              <a:t>4 undergraduate, 11 Masters, 1 Doctoral</a:t>
            </a:r>
            <a:endParaRPr sz="1250" i="1">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r>
              <a:rPr lang="en" sz="1250" b="1">
                <a:solidFill>
                  <a:schemeClr val="dk1"/>
                </a:solidFill>
                <a:latin typeface="Quicksand"/>
                <a:ea typeface="Quicksand"/>
                <a:cs typeface="Quicksand"/>
                <a:sym typeface="Quicksand"/>
              </a:rPr>
              <a:t>From 5 Schools: LSA </a:t>
            </a:r>
            <a:r>
              <a:rPr lang="en" sz="1250" i="1">
                <a:solidFill>
                  <a:schemeClr val="dk1"/>
                </a:solidFill>
                <a:uFill>
                  <a:noFill/>
                </a:uFill>
                <a:latin typeface="Quicksand"/>
                <a:ea typeface="Quicksand"/>
                <a:cs typeface="Quicksand"/>
                <a:sym typeface="Quicksand"/>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College of Literature, Science and the Arts,</a:t>
            </a:r>
            <a:r>
              <a:rPr lang="en" sz="1250">
                <a:solidFill>
                  <a:schemeClr val="dk1"/>
                </a:solidFill>
                <a:latin typeface="Quicksand"/>
                <a:ea typeface="Quicksand"/>
                <a:cs typeface="Quicksand"/>
                <a:sym typeface="Quicksand"/>
              </a:rPr>
              <a:t> </a:t>
            </a:r>
            <a:r>
              <a:rPr lang="en" sz="1250" b="1">
                <a:solidFill>
                  <a:schemeClr val="dk1"/>
                </a:solidFill>
                <a:latin typeface="Quicksand"/>
                <a:ea typeface="Quicksand"/>
                <a:cs typeface="Quicksand"/>
                <a:sym typeface="Quicksand"/>
              </a:rPr>
              <a:t>SEAS</a:t>
            </a:r>
            <a:r>
              <a:rPr lang="en" sz="1250">
                <a:solidFill>
                  <a:schemeClr val="dk1"/>
                </a:solidFill>
                <a:latin typeface="Quicksand"/>
                <a:ea typeface="Quicksand"/>
                <a:cs typeface="Quicksand"/>
                <a:sym typeface="Quicksand"/>
              </a:rPr>
              <a:t> </a:t>
            </a:r>
            <a:r>
              <a:rPr lang="en" sz="1250" i="1">
                <a:solidFill>
                  <a:schemeClr val="dk1"/>
                </a:solidFill>
                <a:uFill>
                  <a:noFill/>
                </a:uFill>
                <a:latin typeface="Quicksand"/>
                <a:ea typeface="Quicksand"/>
                <a:cs typeface="Quicksand"/>
                <a:sym typeface="Quicksand"/>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School for Environment and Sustainability</a:t>
            </a:r>
            <a:r>
              <a:rPr lang="en" sz="1250" i="1">
                <a:solidFill>
                  <a:schemeClr val="dk1"/>
                </a:solidFill>
                <a:latin typeface="Quicksand"/>
                <a:ea typeface="Quicksand"/>
                <a:cs typeface="Quicksand"/>
                <a:sym typeface="Quicksand"/>
              </a:rPr>
              <a:t>, </a:t>
            </a:r>
            <a:r>
              <a:rPr lang="en" sz="1250" b="1" i="1">
                <a:solidFill>
                  <a:schemeClr val="dk1"/>
                </a:solidFill>
                <a:latin typeface="Quicksand"/>
                <a:ea typeface="Quicksand"/>
                <a:cs typeface="Quicksand"/>
                <a:sym typeface="Quicksand"/>
              </a:rPr>
              <a:t>Public Policy </a:t>
            </a:r>
            <a:r>
              <a:rPr lang="en" sz="1250" i="1">
                <a:solidFill>
                  <a:schemeClr val="dk1"/>
                </a:solidFill>
                <a:uFill>
                  <a:noFill/>
                </a:uFill>
                <a:latin typeface="Quicksand"/>
                <a:ea typeface="Quicksand"/>
                <a:cs typeface="Quicksand"/>
                <a:sym typeface="Quicksand"/>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Gerald R. Ford School of Public Policy</a:t>
            </a:r>
            <a:r>
              <a:rPr lang="en" sz="1250" i="1">
                <a:solidFill>
                  <a:schemeClr val="dk1"/>
                </a:solidFill>
                <a:latin typeface="Quicksand"/>
                <a:ea typeface="Quicksand"/>
                <a:cs typeface="Quicksand"/>
                <a:sym typeface="Quicksand"/>
              </a:rPr>
              <a:t>, </a:t>
            </a:r>
            <a:r>
              <a:rPr lang="en" sz="1250" b="1" i="1">
                <a:solidFill>
                  <a:schemeClr val="dk1"/>
                </a:solidFill>
                <a:latin typeface="Quicksand"/>
                <a:ea typeface="Quicksand"/>
                <a:cs typeface="Quicksand"/>
                <a:sym typeface="Quicksand"/>
              </a:rPr>
              <a:t>Urban Planning</a:t>
            </a:r>
            <a:r>
              <a:rPr lang="en" sz="1250" i="1">
                <a:solidFill>
                  <a:schemeClr val="dk1"/>
                </a:solidFill>
                <a:latin typeface="Quicksand"/>
                <a:ea typeface="Quicksand"/>
                <a:cs typeface="Quicksand"/>
                <a:sym typeface="Quicksand"/>
              </a:rPr>
              <a:t> </a:t>
            </a:r>
            <a:r>
              <a:rPr lang="en" sz="1250" i="1">
                <a:solidFill>
                  <a:schemeClr val="dk1"/>
                </a:solidFill>
                <a:uFill>
                  <a:noFill/>
                </a:uFill>
                <a:latin typeface="Quicksand"/>
                <a:ea typeface="Quicksand"/>
                <a:cs typeface="Quicksand"/>
                <a:sym typeface="Quicksand"/>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Taubman College of Urban Planning</a:t>
            </a:r>
            <a:r>
              <a:rPr lang="en" sz="1250" i="1">
                <a:solidFill>
                  <a:schemeClr val="dk1"/>
                </a:solidFill>
                <a:latin typeface="Quicksand"/>
                <a:ea typeface="Quicksand"/>
                <a:cs typeface="Quicksand"/>
                <a:sym typeface="Quicksand"/>
              </a:rPr>
              <a:t>, </a:t>
            </a:r>
            <a:r>
              <a:rPr lang="en" sz="1250" b="1" i="1">
                <a:solidFill>
                  <a:schemeClr val="dk1"/>
                </a:solidFill>
                <a:latin typeface="Quicksand"/>
                <a:ea typeface="Quicksand"/>
                <a:cs typeface="Quicksand"/>
                <a:sym typeface="Quicksand"/>
              </a:rPr>
              <a:t>SOE </a:t>
            </a:r>
            <a:r>
              <a:rPr lang="en" sz="1250" i="1">
                <a:solidFill>
                  <a:schemeClr val="dk1"/>
                </a:solidFill>
                <a:uFill>
                  <a:noFill/>
                </a:uFill>
                <a:latin typeface="Quicksand"/>
                <a:ea typeface="Quicksand"/>
                <a:cs typeface="Quicksand"/>
                <a:sym typeface="Quicksand"/>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Marshal Family School of Education</a:t>
            </a:r>
            <a:endParaRPr sz="1250" i="1">
              <a:solidFill>
                <a:schemeClr val="dk1"/>
              </a:solidFill>
              <a:latin typeface="Quicksand"/>
              <a:ea typeface="Quicksand"/>
              <a:cs typeface="Quicksand"/>
              <a:sym typeface="Quicksand"/>
            </a:endParaRPr>
          </a:p>
        </p:txBody>
      </p:sp>
      <p:pic>
        <p:nvPicPr>
          <p:cNvPr id="80" name="Google Shape;80;p15"/>
          <p:cNvPicPr preferRelativeResize="0"/>
          <p:nvPr/>
        </p:nvPicPr>
        <p:blipFill>
          <a:blip r:embed="rId12">
            <a:alphaModFix/>
          </a:blip>
          <a:stretch>
            <a:fillRect/>
          </a:stretch>
        </p:blipFill>
        <p:spPr>
          <a:xfrm>
            <a:off x="7903300" y="1655225"/>
            <a:ext cx="808723" cy="858625"/>
          </a:xfrm>
          <a:prstGeom prst="rect">
            <a:avLst/>
          </a:prstGeom>
          <a:noFill/>
          <a:ln>
            <a:noFill/>
          </a:ln>
        </p:spPr>
      </p:pic>
      <p:sp>
        <p:nvSpPr>
          <p:cNvPr id="81" name="Google Shape;81;p15"/>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13"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7" name="Google Shape;87;p16"/>
          <p:cNvSpPr txBox="1">
            <a:spLocks noGrp="1"/>
          </p:cNvSpPr>
          <p:nvPr>
            <p:ph type="title"/>
          </p:nvPr>
        </p:nvSpPr>
        <p:spPr>
          <a:xfrm>
            <a:off x="231549" y="299975"/>
            <a:ext cx="8355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Oswald"/>
                <a:ea typeface="Oswald"/>
                <a:cs typeface="Oswald"/>
                <a:sym typeface="Oswald"/>
              </a:rPr>
              <a:t>Provost Seminar on Teaching &amp; Learning: </a:t>
            </a:r>
            <a:endParaRPr sz="1800">
              <a:latin typeface="Oswald"/>
              <a:ea typeface="Oswald"/>
              <a:cs typeface="Oswald"/>
              <a:sym typeface="Oswald"/>
            </a:endParaRPr>
          </a:p>
          <a:p>
            <a:pPr marL="0" lvl="0" indent="0" algn="l" rtl="0">
              <a:spcBef>
                <a:spcPts val="0"/>
              </a:spcBef>
              <a:spcAft>
                <a:spcPts val="0"/>
              </a:spcAft>
              <a:buNone/>
            </a:pPr>
            <a:r>
              <a:rPr lang="en" sz="1800">
                <a:latin typeface="Oswald"/>
                <a:ea typeface="Oswald"/>
                <a:cs typeface="Oswald"/>
                <a:sym typeface="Oswald"/>
              </a:rPr>
              <a:t>Advancing Climate Education at U-M | Agenda</a:t>
            </a:r>
            <a:endParaRPr sz="1800">
              <a:latin typeface="Oswald"/>
              <a:ea typeface="Oswald"/>
              <a:cs typeface="Oswald"/>
              <a:sym typeface="Oswald"/>
            </a:endParaRPr>
          </a:p>
        </p:txBody>
      </p:sp>
      <p:sp>
        <p:nvSpPr>
          <p:cNvPr id="88" name="Google Shape;88;p16"/>
          <p:cNvSpPr txBox="1">
            <a:spLocks noGrp="1"/>
          </p:cNvSpPr>
          <p:nvPr>
            <p:ph type="body" idx="1"/>
          </p:nvPr>
        </p:nvSpPr>
        <p:spPr>
          <a:xfrm>
            <a:off x="422550" y="1104263"/>
            <a:ext cx="4260300" cy="34164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1300" b="1" u="sng">
                <a:solidFill>
                  <a:schemeClr val="dk1"/>
                </a:solidFill>
                <a:latin typeface="Quicksand"/>
                <a:ea typeface="Quicksand"/>
                <a:cs typeface="Quicksand"/>
                <a:sym typeface="Quicksand"/>
              </a:rPr>
              <a:t>Monday Evening</a:t>
            </a:r>
            <a:endParaRPr sz="1300" b="1" u="sng">
              <a:solidFill>
                <a:schemeClr val="dk1"/>
              </a:solidFill>
              <a:latin typeface="Quicksand"/>
              <a:ea typeface="Quicksand"/>
              <a:cs typeface="Quicksand"/>
              <a:sym typeface="Quicksand"/>
            </a:endParaRPr>
          </a:p>
          <a:p>
            <a:pPr marL="0" lvl="0" indent="0" algn="l" rtl="0">
              <a:lnSpc>
                <a:spcPct val="95000"/>
              </a:lnSpc>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7:00 Introduction: </a:t>
            </a:r>
            <a:r>
              <a:rPr lang="en" sz="1000">
                <a:solidFill>
                  <a:schemeClr val="dk1"/>
                </a:solidFill>
                <a:highlight>
                  <a:srgbClr val="FFFF00"/>
                </a:highlight>
                <a:latin typeface="Quicksand"/>
                <a:ea typeface="Quicksand"/>
                <a:cs typeface="Quicksand"/>
                <a:sym typeface="Quicksand"/>
              </a:rPr>
              <a:t>President </a:t>
            </a:r>
            <a:r>
              <a:rPr lang="en" sz="1000" u="sng">
                <a:solidFill>
                  <a:schemeClr val="hlink"/>
                </a:solidFill>
                <a:highlight>
                  <a:srgbClr val="FFFF00"/>
                </a:highlight>
                <a:latin typeface="Quicksand"/>
                <a:ea typeface="Quicksand"/>
                <a:cs typeface="Quicksand"/>
                <a:sym typeface="Quicksand"/>
                <a:hlinkClick r:id="rId4"/>
              </a:rPr>
              <a:t>Ono</a:t>
            </a:r>
            <a:r>
              <a:rPr lang="en" sz="1000">
                <a:solidFill>
                  <a:schemeClr val="dk1"/>
                </a:solidFill>
                <a:latin typeface="Quicksand"/>
                <a:ea typeface="Quicksand"/>
                <a:cs typeface="Quicksand"/>
                <a:sym typeface="Quicksand"/>
              </a:rPr>
              <a:t> (video), AD Zint</a:t>
            </a:r>
            <a:endParaRPr sz="1000">
              <a:solidFill>
                <a:schemeClr val="dk1"/>
              </a:solidFill>
              <a:latin typeface="Quicksand"/>
              <a:ea typeface="Quicksand"/>
              <a:cs typeface="Quicksand"/>
              <a:sym typeface="Quicksand"/>
            </a:endParaRPr>
          </a:p>
          <a:p>
            <a:pPr marL="0" lvl="0" indent="0" algn="l" rtl="0">
              <a:lnSpc>
                <a:spcPct val="95000"/>
              </a:lnSpc>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7:15 Scavenger Hunt, Visit Tables, Posters </a:t>
            </a:r>
            <a:br>
              <a:rPr lang="en" sz="1000">
                <a:solidFill>
                  <a:schemeClr val="dk1"/>
                </a:solidFill>
                <a:latin typeface="Quicksand"/>
                <a:ea typeface="Quicksand"/>
                <a:cs typeface="Quicksand"/>
                <a:sym typeface="Quicksand"/>
              </a:rPr>
            </a:br>
            <a:r>
              <a:rPr lang="en" sz="1000">
                <a:solidFill>
                  <a:schemeClr val="dk1"/>
                </a:solidFill>
                <a:latin typeface="Quicksand"/>
                <a:ea typeface="Quicksand"/>
                <a:cs typeface="Quicksand"/>
                <a:sym typeface="Quicksand"/>
              </a:rPr>
              <a:t>and Activity Stations</a:t>
            </a:r>
            <a:endParaRPr sz="1000">
              <a:solidFill>
                <a:schemeClr val="dk1"/>
              </a:solidFill>
              <a:latin typeface="Quicksand"/>
              <a:ea typeface="Quicksand"/>
              <a:cs typeface="Quicksand"/>
              <a:sym typeface="Quicksand"/>
            </a:endParaRPr>
          </a:p>
          <a:p>
            <a:pPr marL="0" lvl="0" indent="0" algn="l" rtl="0">
              <a:lnSpc>
                <a:spcPct val="95000"/>
              </a:lnSpc>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7:50 Musical Performance by Alexis Lamb</a:t>
            </a:r>
            <a:endParaRPr sz="1000">
              <a:solidFill>
                <a:schemeClr val="dk1"/>
              </a:solidFill>
              <a:latin typeface="Quicksand"/>
              <a:ea typeface="Quicksand"/>
              <a:cs typeface="Quicksand"/>
              <a:sym typeface="Quicksand"/>
            </a:endParaRPr>
          </a:p>
          <a:p>
            <a:pPr marL="0" lvl="0" indent="0" algn="l" rtl="0">
              <a:lnSpc>
                <a:spcPct val="95000"/>
              </a:lnSpc>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8:00 Student breakout groups</a:t>
            </a:r>
            <a:endParaRPr sz="1000">
              <a:solidFill>
                <a:schemeClr val="dk1"/>
              </a:solidFill>
              <a:latin typeface="Quicksand"/>
              <a:ea typeface="Quicksand"/>
              <a:cs typeface="Quicksand"/>
              <a:sym typeface="Quicksand"/>
            </a:endParaRPr>
          </a:p>
          <a:p>
            <a:pPr marL="0" lvl="0" indent="0" algn="l" rtl="0">
              <a:lnSpc>
                <a:spcPct val="95000"/>
              </a:lnSpc>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8:50 Ending remarks</a:t>
            </a:r>
            <a:endParaRPr sz="1000">
              <a:solidFill>
                <a:schemeClr val="dk1"/>
              </a:solidFill>
              <a:latin typeface="Quicksand"/>
              <a:ea typeface="Quicksand"/>
              <a:cs typeface="Quicksand"/>
              <a:sym typeface="Quicksand"/>
            </a:endParaRPr>
          </a:p>
          <a:p>
            <a:pPr marL="0" lvl="0" indent="0" algn="l" rtl="0">
              <a:lnSpc>
                <a:spcPct val="95000"/>
              </a:lnSpc>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9:00 End</a:t>
            </a:r>
            <a:endParaRPr sz="1000">
              <a:solidFill>
                <a:schemeClr val="dk1"/>
              </a:solidFill>
              <a:latin typeface="Quicksand"/>
              <a:ea typeface="Quicksand"/>
              <a:cs typeface="Quicksand"/>
              <a:sym typeface="Quicksand"/>
            </a:endParaRPr>
          </a:p>
          <a:p>
            <a:pPr marL="0" lvl="0" indent="0" algn="l" rtl="0">
              <a:lnSpc>
                <a:spcPct val="95000"/>
              </a:lnSpc>
              <a:spcBef>
                <a:spcPts val="1200"/>
              </a:spcBef>
              <a:spcAft>
                <a:spcPts val="1200"/>
              </a:spcAft>
              <a:buNone/>
            </a:pPr>
            <a:endParaRPr sz="1200">
              <a:solidFill>
                <a:schemeClr val="dk1"/>
              </a:solidFill>
              <a:latin typeface="Quicksand"/>
              <a:ea typeface="Quicksand"/>
              <a:cs typeface="Quicksand"/>
              <a:sym typeface="Quicksand"/>
            </a:endParaRPr>
          </a:p>
        </p:txBody>
      </p:sp>
      <p:sp>
        <p:nvSpPr>
          <p:cNvPr id="89" name="Google Shape;89;p16"/>
          <p:cNvSpPr txBox="1">
            <a:spLocks noGrp="1"/>
          </p:cNvSpPr>
          <p:nvPr>
            <p:ph type="body" idx="1"/>
          </p:nvPr>
        </p:nvSpPr>
        <p:spPr>
          <a:xfrm>
            <a:off x="4872850" y="1104263"/>
            <a:ext cx="3612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300" b="1" u="sng">
                <a:solidFill>
                  <a:schemeClr val="dk1"/>
                </a:solidFill>
                <a:latin typeface="Quicksand"/>
                <a:ea typeface="Quicksand"/>
                <a:cs typeface="Quicksand"/>
                <a:sym typeface="Quicksand"/>
              </a:rPr>
              <a:t>Tuesday Morning</a:t>
            </a:r>
            <a:endParaRPr sz="1300" b="1" u="sng">
              <a:solidFill>
                <a:schemeClr val="dk1"/>
              </a:solidFill>
              <a:latin typeface="Quicksand"/>
              <a:ea typeface="Quicksand"/>
              <a:cs typeface="Quicksand"/>
              <a:sym typeface="Quicksand"/>
            </a:endParaRPr>
          </a:p>
          <a:p>
            <a:pPr marL="0" lvl="0" indent="0" algn="l" rtl="0">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8:30 Registration and Breakfast</a:t>
            </a:r>
            <a:endParaRPr sz="1000">
              <a:solidFill>
                <a:schemeClr val="dk1"/>
              </a:solidFill>
              <a:latin typeface="Quicksand"/>
              <a:ea typeface="Quicksand"/>
              <a:cs typeface="Quicksand"/>
              <a:sym typeface="Quicksand"/>
            </a:endParaRPr>
          </a:p>
          <a:p>
            <a:pPr marL="0" lvl="0" indent="0" algn="l" rtl="0">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9:00 Introductory Remarks and Panel Discussion</a:t>
            </a:r>
            <a:endParaRPr sz="1000">
              <a:solidFill>
                <a:schemeClr val="dk1"/>
              </a:solidFill>
              <a:latin typeface="Quicksand"/>
              <a:ea typeface="Quicksand"/>
              <a:cs typeface="Quicksand"/>
              <a:sym typeface="Quicksand"/>
            </a:endParaRPr>
          </a:p>
          <a:p>
            <a:pPr marL="0" marR="0" lvl="0" indent="0" algn="l" rtl="0">
              <a:lnSpc>
                <a:spcPct val="95000"/>
              </a:lnSpc>
              <a:spcBef>
                <a:spcPts val="1200"/>
              </a:spcBef>
              <a:spcAft>
                <a:spcPts val="0"/>
              </a:spcAft>
              <a:buNone/>
            </a:pPr>
            <a:r>
              <a:rPr lang="en" sz="1000">
                <a:solidFill>
                  <a:schemeClr val="dk1"/>
                </a:solidFill>
                <a:latin typeface="Quicksand"/>
                <a:ea typeface="Quicksand"/>
                <a:cs typeface="Quicksand"/>
                <a:sym typeface="Quicksand"/>
              </a:rPr>
              <a:t>10:00 Overviews of concurrent sessions</a:t>
            </a:r>
            <a:endParaRPr sz="1000">
              <a:solidFill>
                <a:schemeClr val="dk1"/>
              </a:solidFill>
              <a:latin typeface="Quicksand"/>
              <a:ea typeface="Quicksand"/>
              <a:cs typeface="Quicksand"/>
              <a:sym typeface="Quicksand"/>
            </a:endParaRPr>
          </a:p>
          <a:p>
            <a:pPr marL="0" lvl="0" indent="0" algn="l" rtl="0">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10:10 Break and transition to sessions</a:t>
            </a:r>
            <a:endParaRPr sz="1000">
              <a:solidFill>
                <a:schemeClr val="dk1"/>
              </a:solidFill>
              <a:latin typeface="Quicksand"/>
              <a:ea typeface="Quicksand"/>
              <a:cs typeface="Quicksand"/>
              <a:sym typeface="Quicksand"/>
            </a:endParaRPr>
          </a:p>
          <a:p>
            <a:pPr marL="0" lvl="0" indent="0" algn="l" rtl="0">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10:20 Concurrent Sessions</a:t>
            </a:r>
            <a:endParaRPr sz="1000">
              <a:solidFill>
                <a:schemeClr val="dk1"/>
              </a:solidFill>
              <a:latin typeface="Quicksand"/>
              <a:ea typeface="Quicksand"/>
              <a:cs typeface="Quicksand"/>
              <a:sym typeface="Quicksand"/>
            </a:endParaRPr>
          </a:p>
          <a:p>
            <a:pPr marL="0" lvl="0" indent="0" algn="l" rtl="0">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11:30 Gallery walk of concurrent sessions</a:t>
            </a:r>
            <a:endParaRPr sz="1000">
              <a:solidFill>
                <a:schemeClr val="dk1"/>
              </a:solidFill>
              <a:latin typeface="Quicksand"/>
              <a:ea typeface="Quicksand"/>
              <a:cs typeface="Quicksand"/>
              <a:sym typeface="Quicksand"/>
            </a:endParaRPr>
          </a:p>
          <a:p>
            <a:pPr marL="0" lvl="0" indent="0" algn="l" rtl="0">
              <a:spcBef>
                <a:spcPts val="1200"/>
              </a:spcBef>
              <a:spcAft>
                <a:spcPts val="0"/>
              </a:spcAft>
              <a:buClr>
                <a:schemeClr val="dk1"/>
              </a:buClr>
              <a:buSzPts val="1100"/>
              <a:buFont typeface="Arial"/>
              <a:buNone/>
            </a:pPr>
            <a:r>
              <a:rPr lang="en" sz="1000">
                <a:solidFill>
                  <a:schemeClr val="dk1"/>
                </a:solidFill>
                <a:latin typeface="Quicksand"/>
                <a:ea typeface="Quicksand"/>
                <a:cs typeface="Quicksand"/>
                <a:sym typeface="Quicksand"/>
              </a:rPr>
              <a:t>12:00 Lunch and Discussion of Next steps</a:t>
            </a:r>
            <a:endParaRPr sz="1000">
              <a:solidFill>
                <a:schemeClr val="dk1"/>
              </a:solidFill>
              <a:latin typeface="Quicksand"/>
              <a:ea typeface="Quicksand"/>
              <a:cs typeface="Quicksand"/>
              <a:sym typeface="Quicksand"/>
            </a:endParaRPr>
          </a:p>
          <a:p>
            <a:pPr marL="0" lvl="0" indent="0" algn="l" rtl="0">
              <a:spcBef>
                <a:spcPts val="1200"/>
              </a:spcBef>
              <a:spcAft>
                <a:spcPts val="1200"/>
              </a:spcAft>
              <a:buClr>
                <a:schemeClr val="dk1"/>
              </a:buClr>
              <a:buSzPts val="1100"/>
              <a:buFont typeface="Arial"/>
              <a:buNone/>
            </a:pPr>
            <a:r>
              <a:rPr lang="en" sz="1000">
                <a:solidFill>
                  <a:schemeClr val="dk1"/>
                </a:solidFill>
                <a:latin typeface="Quicksand"/>
                <a:ea typeface="Quicksand"/>
                <a:cs typeface="Quicksand"/>
                <a:sym typeface="Quicksand"/>
              </a:rPr>
              <a:t>1:00 End</a:t>
            </a:r>
            <a:endParaRPr sz="1000">
              <a:solidFill>
                <a:schemeClr val="dk1"/>
              </a:solidFill>
              <a:latin typeface="Quicksand"/>
              <a:ea typeface="Quicksand"/>
              <a:cs typeface="Quicksand"/>
              <a:sym typeface="Quicksand"/>
            </a:endParaRPr>
          </a:p>
        </p:txBody>
      </p:sp>
      <p:sp>
        <p:nvSpPr>
          <p:cNvPr id="90" name="Google Shape;90;p16"/>
          <p:cNvSpPr txBox="1"/>
          <p:nvPr/>
        </p:nvSpPr>
        <p:spPr>
          <a:xfrm>
            <a:off x="422550" y="3497300"/>
            <a:ext cx="39642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00">
                <a:solidFill>
                  <a:schemeClr val="dk1"/>
                </a:solidFill>
                <a:latin typeface="Quicksand"/>
                <a:ea typeface="Quicksand"/>
                <a:cs typeface="Quicksand"/>
                <a:sym typeface="Quicksand"/>
              </a:rPr>
              <a:t>142 from 16 schools </a:t>
            </a:r>
            <a:r>
              <a:rPr lang="en" sz="900" b="1" i="1">
                <a:solidFill>
                  <a:schemeClr val="dk1"/>
                </a:solidFill>
                <a:latin typeface="Quicksand"/>
                <a:ea typeface="Quicksand"/>
                <a:cs typeface="Quicksand"/>
                <a:sym typeface="Quicksand"/>
              </a:rPr>
              <a:t>registered</a:t>
            </a:r>
            <a:r>
              <a:rPr lang="en" sz="900">
                <a:solidFill>
                  <a:schemeClr val="dk1"/>
                </a:solidFill>
                <a:latin typeface="Quicksand"/>
                <a:ea typeface="Quicksand"/>
                <a:cs typeface="Quicksand"/>
                <a:sym typeface="Quicksand"/>
              </a:rPr>
              <a:t> (62 students, 33 Faculty, 47 staff/admin/other)</a:t>
            </a:r>
            <a:endParaRPr sz="9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9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 sz="900">
                <a:solidFill>
                  <a:schemeClr val="dk1"/>
                </a:solidFill>
                <a:latin typeface="Quicksand"/>
                <a:ea typeface="Quicksand"/>
                <a:cs typeface="Quicksand"/>
                <a:sym typeface="Quicksand"/>
              </a:rPr>
              <a:t>69 from 9 schools </a:t>
            </a:r>
            <a:r>
              <a:rPr lang="en" sz="900" b="1" i="1">
                <a:solidFill>
                  <a:schemeClr val="dk1"/>
                </a:solidFill>
                <a:latin typeface="Quicksand"/>
                <a:ea typeface="Quicksand"/>
                <a:cs typeface="Quicksand"/>
                <a:sym typeface="Quicksand"/>
              </a:rPr>
              <a:t>attended</a:t>
            </a:r>
            <a:r>
              <a:rPr lang="en" sz="900">
                <a:solidFill>
                  <a:schemeClr val="dk1"/>
                </a:solidFill>
                <a:latin typeface="Quicksand"/>
                <a:ea typeface="Quicksand"/>
                <a:cs typeface="Quicksand"/>
                <a:sym typeface="Quicksand"/>
              </a:rPr>
              <a:t> (35 students, 4 Faculty, 29 staff/admin)</a:t>
            </a:r>
            <a:endParaRPr sz="9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800">
              <a:latin typeface="Quicksand"/>
              <a:ea typeface="Quicksand"/>
              <a:cs typeface="Quicksand"/>
              <a:sym typeface="Quicksand"/>
            </a:endParaRPr>
          </a:p>
        </p:txBody>
      </p:sp>
      <p:sp>
        <p:nvSpPr>
          <p:cNvPr id="91" name="Google Shape;91;p16"/>
          <p:cNvSpPr txBox="1"/>
          <p:nvPr/>
        </p:nvSpPr>
        <p:spPr>
          <a:xfrm>
            <a:off x="4872850" y="4174750"/>
            <a:ext cx="4315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Quicksand"/>
                <a:ea typeface="Quicksand"/>
                <a:cs typeface="Quicksand"/>
                <a:sym typeface="Quicksand"/>
              </a:rPr>
              <a:t>116 from 16 schools</a:t>
            </a:r>
            <a:r>
              <a:rPr lang="en" sz="900" b="1" i="1">
                <a:solidFill>
                  <a:schemeClr val="dk1"/>
                </a:solidFill>
                <a:latin typeface="Quicksand"/>
                <a:ea typeface="Quicksand"/>
                <a:cs typeface="Quicksand"/>
                <a:sym typeface="Quicksand"/>
              </a:rPr>
              <a:t> registered</a:t>
            </a:r>
            <a:r>
              <a:rPr lang="en" sz="900">
                <a:solidFill>
                  <a:schemeClr val="dk1"/>
                </a:solidFill>
                <a:latin typeface="Quicksand"/>
                <a:ea typeface="Quicksand"/>
                <a:cs typeface="Quicksand"/>
                <a:sym typeface="Quicksand"/>
              </a:rPr>
              <a:t> (38 students, 35 Faculty, 43 staff/admin)</a:t>
            </a:r>
            <a:endParaRPr sz="900">
              <a:solidFill>
                <a:schemeClr val="dk1"/>
              </a:solidFill>
              <a:latin typeface="Quicksand"/>
              <a:ea typeface="Quicksand"/>
              <a:cs typeface="Quicksand"/>
              <a:sym typeface="Quicksand"/>
            </a:endParaRPr>
          </a:p>
          <a:p>
            <a:pPr marL="0" lvl="0" indent="0" algn="l" rtl="0">
              <a:spcBef>
                <a:spcPts val="0"/>
              </a:spcBef>
              <a:spcAft>
                <a:spcPts val="0"/>
              </a:spcAft>
              <a:buNone/>
            </a:pPr>
            <a:endParaRPr sz="900">
              <a:solidFill>
                <a:schemeClr val="dk1"/>
              </a:solidFill>
              <a:latin typeface="Quicksand"/>
              <a:ea typeface="Quicksand"/>
              <a:cs typeface="Quicksand"/>
              <a:sym typeface="Quicksand"/>
            </a:endParaRPr>
          </a:p>
          <a:p>
            <a:pPr marL="0" lvl="0" indent="0" algn="l" rtl="0">
              <a:spcBef>
                <a:spcPts val="0"/>
              </a:spcBef>
              <a:spcAft>
                <a:spcPts val="0"/>
              </a:spcAft>
              <a:buNone/>
            </a:pPr>
            <a:r>
              <a:rPr lang="en" sz="900">
                <a:solidFill>
                  <a:schemeClr val="dk1"/>
                </a:solidFill>
                <a:latin typeface="Quicksand"/>
                <a:ea typeface="Quicksand"/>
                <a:cs typeface="Quicksand"/>
                <a:sym typeface="Quicksand"/>
              </a:rPr>
              <a:t>60 from 10 schools </a:t>
            </a:r>
            <a:r>
              <a:rPr lang="en" sz="900" b="1" i="1">
                <a:solidFill>
                  <a:schemeClr val="dk1"/>
                </a:solidFill>
                <a:latin typeface="Quicksand"/>
                <a:ea typeface="Quicksand"/>
                <a:cs typeface="Quicksand"/>
                <a:sym typeface="Quicksand"/>
              </a:rPr>
              <a:t>attended </a:t>
            </a:r>
            <a:r>
              <a:rPr lang="en" sz="900">
                <a:solidFill>
                  <a:schemeClr val="dk1"/>
                </a:solidFill>
                <a:latin typeface="Quicksand"/>
                <a:ea typeface="Quicksand"/>
                <a:cs typeface="Quicksand"/>
                <a:sym typeface="Quicksand"/>
              </a:rPr>
              <a:t>(16 students, 17 Faculty, 27  staff/admin/other)</a:t>
            </a:r>
            <a:endParaRPr sz="900">
              <a:latin typeface="Quicksand"/>
              <a:ea typeface="Quicksand"/>
              <a:cs typeface="Quicksand"/>
              <a:sym typeface="Quicksand"/>
            </a:endParaRPr>
          </a:p>
        </p:txBody>
      </p:sp>
      <p:sp>
        <p:nvSpPr>
          <p:cNvPr id="92" name="Google Shape;92;p16"/>
          <p:cNvSpPr/>
          <p:nvPr/>
        </p:nvSpPr>
        <p:spPr>
          <a:xfrm>
            <a:off x="518050" y="3453725"/>
            <a:ext cx="463200" cy="38700"/>
          </a:xfrm>
          <a:prstGeom prst="rect">
            <a:avLst/>
          </a:prstGeom>
          <a:solidFill>
            <a:srgbClr val="FF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a:off x="4949501" y="4136050"/>
            <a:ext cx="463200" cy="38700"/>
          </a:xfrm>
          <a:prstGeom prst="rect">
            <a:avLst/>
          </a:prstGeom>
          <a:solidFill>
            <a:srgbClr val="FF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6"/>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
        <p:nvSpPr>
          <p:cNvPr id="95" name="Google Shape;95;p16"/>
          <p:cNvSpPr/>
          <p:nvPr/>
        </p:nvSpPr>
        <p:spPr>
          <a:xfrm>
            <a:off x="2114550" y="1042925"/>
            <a:ext cx="235800" cy="400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1" name="Google Shape;101;p17"/>
          <p:cNvSpPr txBox="1"/>
          <p:nvPr/>
        </p:nvSpPr>
        <p:spPr>
          <a:xfrm>
            <a:off x="386975" y="2600700"/>
            <a:ext cx="2286000" cy="132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100">
                <a:solidFill>
                  <a:schemeClr val="dk1"/>
                </a:solidFill>
                <a:latin typeface="Quicksand"/>
                <a:ea typeface="Quicksand"/>
                <a:cs typeface="Quicksand"/>
                <a:sym typeface="Quicksand"/>
              </a:rPr>
              <a:t>“The student breakout session I participated in leads me to believe we have been on the right track with our recommendations. We had really strong conversation.”</a:t>
            </a:r>
            <a:endParaRPr sz="1100">
              <a:solidFill>
                <a:schemeClr val="dk1"/>
              </a:solidFill>
              <a:highlight>
                <a:srgbClr val="FFFF00"/>
              </a:highlight>
              <a:latin typeface="Quicksand"/>
              <a:ea typeface="Quicksand"/>
              <a:cs typeface="Quicksand"/>
              <a:sym typeface="Quicksand"/>
            </a:endParaRPr>
          </a:p>
        </p:txBody>
      </p:sp>
      <p:sp>
        <p:nvSpPr>
          <p:cNvPr id="102" name="Google Shape;102;p17"/>
          <p:cNvSpPr txBox="1"/>
          <p:nvPr/>
        </p:nvSpPr>
        <p:spPr>
          <a:xfrm>
            <a:off x="3284300" y="2600700"/>
            <a:ext cx="2390100" cy="207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00">
                <a:solidFill>
                  <a:schemeClr val="dk1"/>
                </a:solidFill>
                <a:latin typeface="Quicksand"/>
                <a:ea typeface="Quicksand"/>
                <a:cs typeface="Quicksand"/>
                <a:sym typeface="Quicksand"/>
              </a:rPr>
              <a:t>“The event went amazingly well! Everyone was thoroughly engaged. We did a great job of coming up with activities and conversation starters and they served their purpose. If there were some activities people did not engage with, we shouldn't see that as a shortcoming, because what we really wanted was to stimulate conversations. Activities were there to initiate engagement but it was happening organically without them!”</a:t>
            </a:r>
            <a:endParaRPr sz="900">
              <a:latin typeface="Quicksand"/>
              <a:ea typeface="Quicksand"/>
              <a:cs typeface="Quicksand"/>
              <a:sym typeface="Quicksand"/>
            </a:endParaRPr>
          </a:p>
        </p:txBody>
      </p:sp>
      <p:sp>
        <p:nvSpPr>
          <p:cNvPr id="103" name="Google Shape;103;p17"/>
          <p:cNvSpPr txBox="1"/>
          <p:nvPr/>
        </p:nvSpPr>
        <p:spPr>
          <a:xfrm>
            <a:off x="6352300" y="2600700"/>
            <a:ext cx="2390100" cy="171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100">
                <a:solidFill>
                  <a:schemeClr val="dk1"/>
                </a:solidFill>
                <a:latin typeface="Quicksand"/>
                <a:ea typeface="Quicksand"/>
                <a:cs typeface="Quicksand"/>
                <a:sym typeface="Quicksand"/>
              </a:rPr>
              <a:t>“I think the flow of the event worked really well, I liked the mix of large group activities, presentations /performances, and small group breakouts. It seemed to keep everyone engaged and the event progressed very smoothly!”</a:t>
            </a:r>
            <a:endParaRPr sz="1100">
              <a:latin typeface="Quicksand"/>
              <a:ea typeface="Quicksand"/>
              <a:cs typeface="Quicksand"/>
              <a:sym typeface="Quicksand"/>
            </a:endParaRPr>
          </a:p>
        </p:txBody>
      </p:sp>
      <p:sp>
        <p:nvSpPr>
          <p:cNvPr id="104" name="Google Shape;104;p17"/>
          <p:cNvSpPr txBox="1">
            <a:spLocks noGrp="1"/>
          </p:cNvSpPr>
          <p:nvPr>
            <p:ph type="title"/>
          </p:nvPr>
        </p:nvSpPr>
        <p:spPr>
          <a:xfrm>
            <a:off x="311700" y="253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00">
                <a:latin typeface="Oswald"/>
                <a:ea typeface="Oswald"/>
                <a:cs typeface="Oswald"/>
                <a:sym typeface="Oswald"/>
              </a:rPr>
              <a:t>Event Feedback</a:t>
            </a:r>
            <a:endParaRPr sz="1900">
              <a:latin typeface="Oswald"/>
              <a:ea typeface="Oswald"/>
              <a:cs typeface="Oswald"/>
              <a:sym typeface="Oswald"/>
            </a:endParaRPr>
          </a:p>
          <a:p>
            <a:pPr marL="0" lvl="0" indent="0" algn="l" rtl="0">
              <a:spcBef>
                <a:spcPts val="0"/>
              </a:spcBef>
              <a:spcAft>
                <a:spcPts val="0"/>
              </a:spcAft>
              <a:buSzPts val="990"/>
              <a:buNone/>
            </a:pPr>
            <a:r>
              <a:rPr lang="en" sz="1900">
                <a:latin typeface="Oswald"/>
                <a:ea typeface="Oswald"/>
                <a:cs typeface="Oswald"/>
                <a:sym typeface="Oswald"/>
              </a:rPr>
              <a:t>SEAS Seminar Students</a:t>
            </a:r>
            <a:endParaRPr sz="1900">
              <a:latin typeface="Oswald"/>
              <a:ea typeface="Oswald"/>
              <a:cs typeface="Oswald"/>
              <a:sym typeface="Oswald"/>
            </a:endParaRPr>
          </a:p>
        </p:txBody>
      </p:sp>
      <p:sp>
        <p:nvSpPr>
          <p:cNvPr id="105" name="Google Shape;105;p17"/>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1" name="Google Shape;111;p18"/>
          <p:cNvSpPr txBox="1">
            <a:spLocks noGrp="1"/>
          </p:cNvSpPr>
          <p:nvPr>
            <p:ph type="title"/>
          </p:nvPr>
        </p:nvSpPr>
        <p:spPr>
          <a:xfrm>
            <a:off x="311700" y="368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00">
                <a:latin typeface="Oswald"/>
                <a:ea typeface="Oswald"/>
                <a:cs typeface="Oswald"/>
                <a:sym typeface="Oswald"/>
              </a:rPr>
              <a:t>Event Feedback from Attendees</a:t>
            </a:r>
            <a:endParaRPr sz="1900">
              <a:latin typeface="Oswald"/>
              <a:ea typeface="Oswald"/>
              <a:cs typeface="Oswald"/>
              <a:sym typeface="Oswald"/>
            </a:endParaRPr>
          </a:p>
        </p:txBody>
      </p:sp>
      <p:sp>
        <p:nvSpPr>
          <p:cNvPr id="112" name="Google Shape;112;p18"/>
          <p:cNvSpPr txBox="1"/>
          <p:nvPr/>
        </p:nvSpPr>
        <p:spPr>
          <a:xfrm>
            <a:off x="559700" y="2603500"/>
            <a:ext cx="19782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100">
                <a:solidFill>
                  <a:schemeClr val="dk1"/>
                </a:solidFill>
                <a:latin typeface="Quicksand"/>
                <a:ea typeface="Quicksand"/>
                <a:cs typeface="Quicksand"/>
                <a:sym typeface="Quicksand"/>
              </a:rPr>
              <a:t>“Such a rare and valuable opportunity for cross-school discussion.”</a:t>
            </a:r>
            <a:endParaRPr sz="1100">
              <a:solidFill>
                <a:schemeClr val="dk1"/>
              </a:solidFill>
              <a:latin typeface="Quicksand"/>
              <a:ea typeface="Quicksand"/>
              <a:cs typeface="Quicksand"/>
              <a:sym typeface="Quicksand"/>
            </a:endParaRPr>
          </a:p>
        </p:txBody>
      </p:sp>
      <p:sp>
        <p:nvSpPr>
          <p:cNvPr id="113" name="Google Shape;113;p18"/>
          <p:cNvSpPr txBox="1"/>
          <p:nvPr/>
        </p:nvSpPr>
        <p:spPr>
          <a:xfrm>
            <a:off x="2682725" y="2603500"/>
            <a:ext cx="1929900" cy="183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50">
                <a:solidFill>
                  <a:schemeClr val="dk1"/>
                </a:solidFill>
                <a:latin typeface="Quicksand"/>
                <a:ea typeface="Quicksand"/>
                <a:cs typeface="Quicksand"/>
                <a:sym typeface="Quicksand"/>
              </a:rPr>
              <a:t>“I think that events like these with people of power and students conversing in order to come up with ideas are really important because it allows us students to provide our perspectives to genuinely create change.”</a:t>
            </a:r>
            <a:endParaRPr sz="1050">
              <a:solidFill>
                <a:schemeClr val="dk1"/>
              </a:solidFill>
              <a:latin typeface="Quicksand"/>
              <a:ea typeface="Quicksand"/>
              <a:cs typeface="Quicksand"/>
              <a:sym typeface="Quicksand"/>
            </a:endParaRPr>
          </a:p>
        </p:txBody>
      </p:sp>
      <p:sp>
        <p:nvSpPr>
          <p:cNvPr id="114" name="Google Shape;114;p18"/>
          <p:cNvSpPr txBox="1"/>
          <p:nvPr/>
        </p:nvSpPr>
        <p:spPr>
          <a:xfrm>
            <a:off x="4757450" y="2603500"/>
            <a:ext cx="1864500" cy="195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50">
                <a:solidFill>
                  <a:schemeClr val="dk1"/>
                </a:solidFill>
                <a:latin typeface="Quicksand"/>
                <a:ea typeface="Quicksand"/>
                <a:cs typeface="Quicksand"/>
                <a:sym typeface="Quicksand"/>
              </a:rPr>
              <a:t>“After our discussion, I had 2 feasible ideas to implement in my unit. I am already working on a potential internal grant for that.”</a:t>
            </a:r>
            <a:endParaRPr sz="1050">
              <a:solidFill>
                <a:schemeClr val="dk1"/>
              </a:solidFill>
              <a:latin typeface="Quicksand"/>
              <a:ea typeface="Quicksand"/>
              <a:cs typeface="Quicksand"/>
              <a:sym typeface="Quicksand"/>
            </a:endParaRPr>
          </a:p>
          <a:p>
            <a:pPr marL="0" lvl="0" indent="0" algn="l" rtl="0">
              <a:lnSpc>
                <a:spcPct val="115000"/>
              </a:lnSpc>
              <a:spcBef>
                <a:spcPts val="1200"/>
              </a:spcBef>
              <a:spcAft>
                <a:spcPts val="0"/>
              </a:spcAft>
              <a:buNone/>
            </a:pPr>
            <a:endParaRPr sz="1050">
              <a:solidFill>
                <a:schemeClr val="dk1"/>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1050">
              <a:solidFill>
                <a:schemeClr val="dk1"/>
              </a:solidFill>
              <a:latin typeface="Quicksand"/>
              <a:ea typeface="Quicksand"/>
              <a:cs typeface="Quicksand"/>
              <a:sym typeface="Quicksand"/>
            </a:endParaRPr>
          </a:p>
        </p:txBody>
      </p:sp>
      <p:sp>
        <p:nvSpPr>
          <p:cNvPr id="115" name="Google Shape;115;p18"/>
          <p:cNvSpPr txBox="1"/>
          <p:nvPr/>
        </p:nvSpPr>
        <p:spPr>
          <a:xfrm>
            <a:off x="6883100" y="2603500"/>
            <a:ext cx="1929900" cy="239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00">
                <a:solidFill>
                  <a:schemeClr val="dk1"/>
                </a:solidFill>
                <a:latin typeface="Quicksand"/>
                <a:ea typeface="Quicksand"/>
                <a:cs typeface="Quicksand"/>
                <a:sym typeface="Quicksand"/>
              </a:rPr>
              <a:t>“Not very many faculty were there which is discouraging. The folks in the room are the usuals. Clearly, everyone is doing the best they can. BUT UM desperately needs top leadership to make this a priority. Just as they did with DEI. And it needed to happen 5 years ago! How much longer can these engaged faculty, staff and students hold their breath waiting?? 2030 is around the corner.....”</a:t>
            </a:r>
            <a:endParaRPr sz="900">
              <a:solidFill>
                <a:schemeClr val="dk1"/>
              </a:solidFill>
              <a:latin typeface="Quicksand"/>
              <a:ea typeface="Quicksand"/>
              <a:cs typeface="Quicksand"/>
              <a:sym typeface="Quicksand"/>
            </a:endParaRPr>
          </a:p>
        </p:txBody>
      </p:sp>
      <p:sp>
        <p:nvSpPr>
          <p:cNvPr id="116" name="Google Shape;116;p18"/>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4"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2" name="Google Shape;122;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3" name="Google Shape;123;p1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4" name="Google Shape;124;p19"/>
          <p:cNvPicPr preferRelativeResize="0"/>
          <p:nvPr/>
        </p:nvPicPr>
        <p:blipFill rotWithShape="1">
          <a:blip r:embed="rId4">
            <a:alphaModFix/>
          </a:blip>
          <a:srcRect l="5006" b="31605"/>
          <a:stretch/>
        </p:blipFill>
        <p:spPr>
          <a:xfrm>
            <a:off x="6022100" y="597875"/>
            <a:ext cx="2561075" cy="4100132"/>
          </a:xfrm>
          <a:prstGeom prst="rect">
            <a:avLst/>
          </a:prstGeom>
          <a:noFill/>
          <a:ln>
            <a:noFill/>
          </a:ln>
        </p:spPr>
      </p:pic>
      <p:pic>
        <p:nvPicPr>
          <p:cNvPr id="125" name="Google Shape;125;p19"/>
          <p:cNvPicPr preferRelativeResize="0"/>
          <p:nvPr/>
        </p:nvPicPr>
        <p:blipFill rotWithShape="1">
          <a:blip r:embed="rId5">
            <a:alphaModFix/>
          </a:blip>
          <a:srcRect l="2647"/>
          <a:stretch/>
        </p:blipFill>
        <p:spPr>
          <a:xfrm>
            <a:off x="629750" y="950250"/>
            <a:ext cx="4498113" cy="1282695"/>
          </a:xfrm>
          <a:prstGeom prst="rect">
            <a:avLst/>
          </a:prstGeom>
          <a:noFill/>
          <a:ln>
            <a:noFill/>
          </a:ln>
        </p:spPr>
      </p:pic>
      <p:pic>
        <p:nvPicPr>
          <p:cNvPr id="126" name="Google Shape;126;p19"/>
          <p:cNvPicPr preferRelativeResize="0"/>
          <p:nvPr/>
        </p:nvPicPr>
        <p:blipFill>
          <a:blip r:embed="rId6">
            <a:alphaModFix/>
          </a:blip>
          <a:stretch>
            <a:fillRect/>
          </a:stretch>
        </p:blipFill>
        <p:spPr>
          <a:xfrm>
            <a:off x="713195" y="2237835"/>
            <a:ext cx="2356539" cy="2081080"/>
          </a:xfrm>
          <a:prstGeom prst="rect">
            <a:avLst/>
          </a:prstGeom>
          <a:noFill/>
          <a:ln>
            <a:noFill/>
          </a:ln>
        </p:spPr>
      </p:pic>
      <p:pic>
        <p:nvPicPr>
          <p:cNvPr id="127" name="Google Shape;127;p19"/>
          <p:cNvPicPr preferRelativeResize="0"/>
          <p:nvPr/>
        </p:nvPicPr>
        <p:blipFill>
          <a:blip r:embed="rId7">
            <a:alphaModFix/>
          </a:blip>
          <a:stretch>
            <a:fillRect/>
          </a:stretch>
        </p:blipFill>
        <p:spPr>
          <a:xfrm>
            <a:off x="3106705" y="2527755"/>
            <a:ext cx="2868370" cy="1838895"/>
          </a:xfrm>
          <a:prstGeom prst="rect">
            <a:avLst/>
          </a:prstGeom>
          <a:noFill/>
          <a:ln>
            <a:noFill/>
          </a:ln>
        </p:spPr>
      </p:pic>
      <p:pic>
        <p:nvPicPr>
          <p:cNvPr id="128" name="Google Shape;128;p19"/>
          <p:cNvPicPr preferRelativeResize="0"/>
          <p:nvPr/>
        </p:nvPicPr>
        <p:blipFill>
          <a:blip r:embed="rId8">
            <a:alphaModFix/>
          </a:blip>
          <a:stretch>
            <a:fillRect/>
          </a:stretch>
        </p:blipFill>
        <p:spPr>
          <a:xfrm>
            <a:off x="3763655" y="2124270"/>
            <a:ext cx="1297646" cy="525806"/>
          </a:xfrm>
          <a:prstGeom prst="rect">
            <a:avLst/>
          </a:prstGeom>
          <a:noFill/>
          <a:ln>
            <a:noFill/>
          </a:ln>
        </p:spPr>
      </p:pic>
      <p:sp>
        <p:nvSpPr>
          <p:cNvPr id="129" name="Google Shape;129;p19"/>
          <p:cNvSpPr txBox="1"/>
          <p:nvPr/>
        </p:nvSpPr>
        <p:spPr>
          <a:xfrm>
            <a:off x="858350" y="468976"/>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Oswald"/>
                <a:ea typeface="Oswald"/>
                <a:cs typeface="Oswald"/>
                <a:sym typeface="Oswald"/>
              </a:rPr>
              <a:t>Press Releases </a:t>
            </a:r>
            <a:endParaRPr sz="1000">
              <a:latin typeface="Oswald"/>
              <a:ea typeface="Oswald"/>
              <a:cs typeface="Oswald"/>
              <a:sym typeface="Oswald"/>
            </a:endParaRPr>
          </a:p>
        </p:txBody>
      </p:sp>
      <p:cxnSp>
        <p:nvCxnSpPr>
          <p:cNvPr id="130" name="Google Shape;130;p19"/>
          <p:cNvCxnSpPr/>
          <p:nvPr/>
        </p:nvCxnSpPr>
        <p:spPr>
          <a:xfrm>
            <a:off x="-30800" y="687850"/>
            <a:ext cx="924000" cy="20400"/>
          </a:xfrm>
          <a:prstGeom prst="straightConnector1">
            <a:avLst/>
          </a:prstGeom>
          <a:noFill/>
          <a:ln w="9525" cap="flat" cmpd="sng">
            <a:solidFill>
              <a:srgbClr val="FFCB05"/>
            </a:solidFill>
            <a:prstDash val="solid"/>
            <a:round/>
            <a:headEnd type="none" w="med" len="med"/>
            <a:tailEnd type="none" w="med" len="med"/>
          </a:ln>
        </p:spPr>
      </p:cxnSp>
      <p:sp>
        <p:nvSpPr>
          <p:cNvPr id="131" name="Google Shape;131;p19"/>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9"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
        <p:nvSpPr>
          <p:cNvPr id="132" name="Google Shape;132;p19"/>
          <p:cNvSpPr txBox="1"/>
          <p:nvPr/>
        </p:nvSpPr>
        <p:spPr>
          <a:xfrm>
            <a:off x="1026650" y="4323800"/>
            <a:ext cx="4712400" cy="32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929">
                <a:solidFill>
                  <a:schemeClr val="dk2"/>
                </a:solidFill>
                <a:latin typeface="Quicksand"/>
                <a:ea typeface="Quicksand"/>
                <a:cs typeface="Quicksand"/>
                <a:sym typeface="Quicksand"/>
              </a:rPr>
              <a:t>Folder with article links and photos </a:t>
            </a:r>
            <a:r>
              <a:rPr lang="en" sz="929" u="sng">
                <a:solidFill>
                  <a:schemeClr val="accent5"/>
                </a:solidFill>
                <a:latin typeface="Quicksand"/>
                <a:ea typeface="Quicksand"/>
                <a:cs typeface="Quicksand"/>
                <a:sym typeface="Quicksand"/>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endParaRPr sz="929">
              <a:solidFill>
                <a:schemeClr val="dk2"/>
              </a:solidFill>
              <a:latin typeface="Quicksand"/>
              <a:ea typeface="Quicksand"/>
              <a:cs typeface="Quicksand"/>
              <a:sym typeface="Quicksand"/>
            </a:endParaRPr>
          </a:p>
        </p:txBody>
      </p:sp>
      <p:sp>
        <p:nvSpPr>
          <p:cNvPr id="133" name="Google Shape;133;p19"/>
          <p:cNvSpPr txBox="1"/>
          <p:nvPr/>
        </p:nvSpPr>
        <p:spPr>
          <a:xfrm>
            <a:off x="553550" y="4102450"/>
            <a:ext cx="61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t>📂</a:t>
            </a:r>
            <a:endParaRPr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9" name="Google Shape;139;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0" name="Google Shape;140;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1" name="Google Shape;141;p20"/>
          <p:cNvSpPr txBox="1">
            <a:spLocks noGrp="1"/>
          </p:cNvSpPr>
          <p:nvPr>
            <p:ph type="title"/>
          </p:nvPr>
        </p:nvSpPr>
        <p:spPr>
          <a:xfrm>
            <a:off x="737325"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swald"/>
                <a:ea typeface="Oswald"/>
                <a:cs typeface="Oswald"/>
                <a:sym typeface="Oswald"/>
              </a:rPr>
              <a:t>Monday’s </a:t>
            </a:r>
            <a:r>
              <a:rPr lang="en" u="sng">
                <a:latin typeface="Oswald"/>
                <a:ea typeface="Oswald"/>
                <a:cs typeface="Oswald"/>
                <a:sym typeface="Oswald"/>
              </a:rPr>
              <a:t>Student</a:t>
            </a:r>
            <a:r>
              <a:rPr lang="en">
                <a:latin typeface="Oswald"/>
                <a:ea typeface="Oswald"/>
                <a:cs typeface="Oswald"/>
                <a:sym typeface="Oswald"/>
              </a:rPr>
              <a:t> Breakout Sessions:</a:t>
            </a:r>
            <a:endParaRPr>
              <a:latin typeface="Oswald"/>
              <a:ea typeface="Oswald"/>
              <a:cs typeface="Oswald"/>
              <a:sym typeface="Oswald"/>
            </a:endParaRPr>
          </a:p>
          <a:p>
            <a:pPr marL="285750" lvl="0" indent="-153670" algn="l" rtl="0">
              <a:spcBef>
                <a:spcPts val="0"/>
              </a:spcBef>
              <a:spcAft>
                <a:spcPts val="0"/>
              </a:spcAft>
              <a:buSzPct val="100000"/>
              <a:buFont typeface="Quicksand"/>
              <a:buAutoNum type="arabicParenBoth"/>
            </a:pPr>
            <a:r>
              <a:rPr lang="en" sz="1688">
                <a:latin typeface="Quicksand"/>
                <a:ea typeface="Quicksand"/>
                <a:cs typeface="Quicksand"/>
                <a:sym typeface="Quicksand"/>
              </a:rPr>
              <a:t>Why is climate education important to you?</a:t>
            </a:r>
            <a:endParaRPr sz="1688">
              <a:latin typeface="Quicksand"/>
              <a:ea typeface="Quicksand"/>
              <a:cs typeface="Quicksand"/>
              <a:sym typeface="Quicksand"/>
            </a:endParaRPr>
          </a:p>
        </p:txBody>
      </p:sp>
      <p:sp>
        <p:nvSpPr>
          <p:cNvPr id="142" name="Google Shape;142;p20"/>
          <p:cNvSpPr txBox="1">
            <a:spLocks noGrp="1"/>
          </p:cNvSpPr>
          <p:nvPr>
            <p:ph type="body" idx="1"/>
          </p:nvPr>
        </p:nvSpPr>
        <p:spPr>
          <a:xfrm>
            <a:off x="803850" y="1422675"/>
            <a:ext cx="4252800" cy="3416400"/>
          </a:xfrm>
          <a:prstGeom prst="rect">
            <a:avLst/>
          </a:prstGeom>
        </p:spPr>
        <p:txBody>
          <a:bodyPr spcFirstLastPara="1" wrap="square" lIns="91425" tIns="91425" rIns="91425" bIns="91425" anchor="t" anchorCtr="0">
            <a:normAutofit fontScale="92500" lnSpcReduction="10000"/>
          </a:bodyPr>
          <a:lstStyle/>
          <a:p>
            <a:pPr marL="285750" lvl="0" indent="-195357" algn="l" rtl="0">
              <a:lnSpc>
                <a:spcPct val="115000"/>
              </a:lnSpc>
              <a:spcBef>
                <a:spcPts val="0"/>
              </a:spcBef>
              <a:spcAft>
                <a:spcPts val="0"/>
              </a:spcAft>
              <a:buClr>
                <a:schemeClr val="dk1"/>
              </a:buClr>
              <a:buSzPct val="100000"/>
              <a:buFont typeface="Quicksand"/>
              <a:buChar char="●"/>
            </a:pPr>
            <a:r>
              <a:rPr lang="en" sz="1380">
                <a:solidFill>
                  <a:schemeClr val="dk1"/>
                </a:solidFill>
                <a:latin typeface="Quicksand"/>
                <a:ea typeface="Quicksand"/>
                <a:cs typeface="Quicksand"/>
                <a:sym typeface="Quicksand"/>
              </a:rPr>
              <a:t>Want to be a “</a:t>
            </a:r>
            <a:r>
              <a:rPr lang="en" sz="1380" b="1">
                <a:solidFill>
                  <a:schemeClr val="dk1"/>
                </a:solidFill>
                <a:latin typeface="Quicksand"/>
                <a:ea typeface="Quicksand"/>
                <a:cs typeface="Quicksand"/>
                <a:sym typeface="Quicksand"/>
              </a:rPr>
              <a:t>leader</a:t>
            </a:r>
            <a:r>
              <a:rPr lang="en" sz="1380">
                <a:solidFill>
                  <a:schemeClr val="dk1"/>
                </a:solidFill>
                <a:latin typeface="Quicksand"/>
                <a:ea typeface="Quicksand"/>
                <a:cs typeface="Quicksand"/>
                <a:sym typeface="Quicksand"/>
              </a:rPr>
              <a:t> and best” change agent about what actually matters</a:t>
            </a:r>
            <a:endParaRPr sz="1380">
              <a:solidFill>
                <a:schemeClr val="dk1"/>
              </a:solidFill>
              <a:latin typeface="Quicksand"/>
              <a:ea typeface="Quicksand"/>
              <a:cs typeface="Quicksand"/>
              <a:sym typeface="Quicksand"/>
            </a:endParaRPr>
          </a:p>
          <a:p>
            <a:pPr marL="285750" lvl="0" indent="-195357" algn="l" rtl="0">
              <a:lnSpc>
                <a:spcPct val="115000"/>
              </a:lnSpc>
              <a:spcBef>
                <a:spcPts val="0"/>
              </a:spcBef>
              <a:spcAft>
                <a:spcPts val="0"/>
              </a:spcAft>
              <a:buClr>
                <a:schemeClr val="dk1"/>
              </a:buClr>
              <a:buSzPct val="100000"/>
              <a:buFont typeface="Quicksand"/>
              <a:buChar char="●"/>
            </a:pPr>
            <a:r>
              <a:rPr lang="en" sz="1380">
                <a:solidFill>
                  <a:schemeClr val="dk1"/>
                </a:solidFill>
                <a:latin typeface="Quicksand"/>
                <a:ea typeface="Quicksand"/>
                <a:cs typeface="Quicksand"/>
                <a:sym typeface="Quicksand"/>
              </a:rPr>
              <a:t>It’s a global, current issue that can’t be ignored, students need to be </a:t>
            </a:r>
            <a:r>
              <a:rPr lang="en" sz="1380" b="1">
                <a:solidFill>
                  <a:schemeClr val="dk1"/>
                </a:solidFill>
                <a:latin typeface="Quicksand"/>
                <a:ea typeface="Quicksand"/>
                <a:cs typeface="Quicksand"/>
                <a:sym typeface="Quicksand"/>
              </a:rPr>
              <a:t>prepared</a:t>
            </a:r>
            <a:endParaRPr sz="1380" b="1">
              <a:solidFill>
                <a:schemeClr val="dk1"/>
              </a:solidFill>
              <a:latin typeface="Quicksand"/>
              <a:ea typeface="Quicksand"/>
              <a:cs typeface="Quicksand"/>
              <a:sym typeface="Quicksand"/>
            </a:endParaRPr>
          </a:p>
          <a:p>
            <a:pPr marL="285750" lvl="0" indent="-195357" algn="l" rtl="0">
              <a:lnSpc>
                <a:spcPct val="115000"/>
              </a:lnSpc>
              <a:spcBef>
                <a:spcPts val="0"/>
              </a:spcBef>
              <a:spcAft>
                <a:spcPts val="0"/>
              </a:spcAft>
              <a:buClr>
                <a:schemeClr val="dk1"/>
              </a:buClr>
              <a:buSzPct val="100000"/>
              <a:buFont typeface="Quicksand"/>
              <a:buChar char="●"/>
            </a:pPr>
            <a:r>
              <a:rPr lang="en" sz="1380">
                <a:solidFill>
                  <a:schemeClr val="dk1"/>
                </a:solidFill>
                <a:latin typeface="Quicksand"/>
                <a:ea typeface="Quicksand"/>
                <a:cs typeface="Quicksand"/>
                <a:sym typeface="Quicksand"/>
              </a:rPr>
              <a:t>There is a need to move from belief/knowledge to </a:t>
            </a:r>
            <a:r>
              <a:rPr lang="en" sz="1380" b="1">
                <a:solidFill>
                  <a:schemeClr val="dk1"/>
                </a:solidFill>
                <a:latin typeface="Quicksand"/>
                <a:ea typeface="Quicksand"/>
                <a:cs typeface="Quicksand"/>
                <a:sym typeface="Quicksand"/>
              </a:rPr>
              <a:t>action</a:t>
            </a:r>
            <a:endParaRPr sz="1380" b="1">
              <a:solidFill>
                <a:schemeClr val="dk1"/>
              </a:solidFill>
              <a:latin typeface="Quicksand"/>
              <a:ea typeface="Quicksand"/>
              <a:cs typeface="Quicksand"/>
              <a:sym typeface="Quicksand"/>
            </a:endParaRPr>
          </a:p>
          <a:p>
            <a:pPr marL="285750" lvl="0" indent="-195357" algn="l" rtl="0">
              <a:lnSpc>
                <a:spcPct val="115000"/>
              </a:lnSpc>
              <a:spcBef>
                <a:spcPts val="0"/>
              </a:spcBef>
              <a:spcAft>
                <a:spcPts val="0"/>
              </a:spcAft>
              <a:buClr>
                <a:schemeClr val="dk1"/>
              </a:buClr>
              <a:buSzPct val="100000"/>
              <a:buFont typeface="Quicksand"/>
              <a:buChar char="●"/>
            </a:pPr>
            <a:r>
              <a:rPr lang="en" sz="1380">
                <a:solidFill>
                  <a:schemeClr val="dk1"/>
                </a:solidFill>
                <a:latin typeface="Quicksand"/>
                <a:ea typeface="Quicksand"/>
                <a:cs typeface="Quicksand"/>
                <a:sym typeface="Quicksand"/>
              </a:rPr>
              <a:t>Increases </a:t>
            </a:r>
            <a:r>
              <a:rPr lang="en" sz="1380" b="1">
                <a:solidFill>
                  <a:schemeClr val="dk1"/>
                </a:solidFill>
                <a:latin typeface="Quicksand"/>
                <a:ea typeface="Quicksand"/>
                <a:cs typeface="Quicksand"/>
                <a:sym typeface="Quicksand"/>
              </a:rPr>
              <a:t>workforce</a:t>
            </a:r>
            <a:r>
              <a:rPr lang="en" sz="1380">
                <a:solidFill>
                  <a:schemeClr val="dk1"/>
                </a:solidFill>
                <a:latin typeface="Quicksand"/>
                <a:ea typeface="Quicksand"/>
                <a:cs typeface="Quicksand"/>
                <a:sym typeface="Quicksand"/>
              </a:rPr>
              <a:t> preparedness</a:t>
            </a:r>
            <a:endParaRPr sz="1380">
              <a:solidFill>
                <a:schemeClr val="dk1"/>
              </a:solidFill>
              <a:latin typeface="Quicksand"/>
              <a:ea typeface="Quicksand"/>
              <a:cs typeface="Quicksand"/>
              <a:sym typeface="Quicksand"/>
            </a:endParaRPr>
          </a:p>
          <a:p>
            <a:pPr marL="285750" lvl="0" indent="-195357" algn="l" rtl="0">
              <a:lnSpc>
                <a:spcPct val="115000"/>
              </a:lnSpc>
              <a:spcBef>
                <a:spcPts val="0"/>
              </a:spcBef>
              <a:spcAft>
                <a:spcPts val="0"/>
              </a:spcAft>
              <a:buClr>
                <a:schemeClr val="dk1"/>
              </a:buClr>
              <a:buSzPct val="100000"/>
              <a:buFont typeface="Quicksand"/>
              <a:buChar char="●"/>
            </a:pPr>
            <a:r>
              <a:rPr lang="en" sz="1380">
                <a:solidFill>
                  <a:schemeClr val="dk1"/>
                </a:solidFill>
                <a:latin typeface="Quicksand"/>
                <a:ea typeface="Quicksand"/>
                <a:cs typeface="Quicksand"/>
                <a:sym typeface="Quicksand"/>
              </a:rPr>
              <a:t>Understand and </a:t>
            </a:r>
            <a:r>
              <a:rPr lang="en" sz="1380" b="1">
                <a:solidFill>
                  <a:schemeClr val="dk1"/>
                </a:solidFill>
                <a:latin typeface="Quicksand"/>
                <a:ea typeface="Quicksand"/>
                <a:cs typeface="Quicksand"/>
                <a:sym typeface="Quicksand"/>
              </a:rPr>
              <a:t>communicate</a:t>
            </a:r>
            <a:r>
              <a:rPr lang="en" sz="1380">
                <a:solidFill>
                  <a:schemeClr val="dk1"/>
                </a:solidFill>
                <a:latin typeface="Quicksand"/>
                <a:ea typeface="Quicksand"/>
                <a:cs typeface="Quicksand"/>
                <a:sym typeface="Quicksand"/>
              </a:rPr>
              <a:t> scientific facts about climate change</a:t>
            </a:r>
            <a:endParaRPr sz="1380">
              <a:solidFill>
                <a:schemeClr val="dk1"/>
              </a:solidFill>
              <a:latin typeface="Quicksand"/>
              <a:ea typeface="Quicksand"/>
              <a:cs typeface="Quicksand"/>
              <a:sym typeface="Quicksand"/>
            </a:endParaRPr>
          </a:p>
          <a:p>
            <a:pPr marL="285750" lvl="0" indent="-195357" algn="l" rtl="0">
              <a:lnSpc>
                <a:spcPct val="115000"/>
              </a:lnSpc>
              <a:spcBef>
                <a:spcPts val="0"/>
              </a:spcBef>
              <a:spcAft>
                <a:spcPts val="0"/>
              </a:spcAft>
              <a:buClr>
                <a:schemeClr val="dk1"/>
              </a:buClr>
              <a:buSzPct val="100000"/>
              <a:buFont typeface="Quicksand"/>
              <a:buChar char="●"/>
            </a:pPr>
            <a:r>
              <a:rPr lang="en" sz="1380">
                <a:solidFill>
                  <a:schemeClr val="dk1"/>
                </a:solidFill>
                <a:latin typeface="Quicksand"/>
                <a:ea typeface="Quicksand"/>
                <a:cs typeface="Quicksand"/>
                <a:sym typeface="Quicksand"/>
              </a:rPr>
              <a:t>Exposure to </a:t>
            </a:r>
            <a:r>
              <a:rPr lang="en" sz="1380" b="1">
                <a:solidFill>
                  <a:schemeClr val="dk1"/>
                </a:solidFill>
                <a:latin typeface="Quicksand"/>
                <a:ea typeface="Quicksand"/>
                <a:cs typeface="Quicksand"/>
                <a:sym typeface="Quicksand"/>
              </a:rPr>
              <a:t>interdisciplinary, multi-perspective</a:t>
            </a:r>
            <a:r>
              <a:rPr lang="en" sz="1380">
                <a:solidFill>
                  <a:schemeClr val="dk1"/>
                </a:solidFill>
                <a:latin typeface="Quicksand"/>
                <a:ea typeface="Quicksand"/>
                <a:cs typeface="Quicksand"/>
                <a:sym typeface="Quicksand"/>
              </a:rPr>
              <a:t> learning</a:t>
            </a:r>
            <a:endParaRPr sz="1380">
              <a:solidFill>
                <a:schemeClr val="dk1"/>
              </a:solidFill>
              <a:latin typeface="Quicksand"/>
              <a:ea typeface="Quicksand"/>
              <a:cs typeface="Quicksand"/>
              <a:sym typeface="Quicksand"/>
            </a:endParaRPr>
          </a:p>
          <a:p>
            <a:pPr marL="285750" lvl="0" indent="-195357" algn="l" rtl="0">
              <a:lnSpc>
                <a:spcPct val="115000"/>
              </a:lnSpc>
              <a:spcBef>
                <a:spcPts val="0"/>
              </a:spcBef>
              <a:spcAft>
                <a:spcPts val="0"/>
              </a:spcAft>
              <a:buClr>
                <a:schemeClr val="dk1"/>
              </a:buClr>
              <a:buSzPct val="100000"/>
              <a:buFont typeface="Quicksand"/>
              <a:buChar char="●"/>
            </a:pPr>
            <a:r>
              <a:rPr lang="en" sz="1380" b="1">
                <a:solidFill>
                  <a:schemeClr val="dk1"/>
                </a:solidFill>
                <a:latin typeface="Quicksand"/>
                <a:ea typeface="Quicksand"/>
                <a:cs typeface="Quicksand"/>
                <a:sym typeface="Quicksand"/>
              </a:rPr>
              <a:t>Community building</a:t>
            </a:r>
            <a:r>
              <a:rPr lang="en" sz="1380">
                <a:solidFill>
                  <a:schemeClr val="dk1"/>
                </a:solidFill>
                <a:latin typeface="Quicksand"/>
                <a:ea typeface="Quicksand"/>
                <a:cs typeface="Quicksand"/>
                <a:sym typeface="Quicksand"/>
              </a:rPr>
              <a:t> both on campus in our local communities</a:t>
            </a:r>
            <a:endParaRPr sz="1380">
              <a:solidFill>
                <a:schemeClr val="dk1"/>
              </a:solidFill>
              <a:latin typeface="Quicksand"/>
              <a:ea typeface="Quicksand"/>
              <a:cs typeface="Quicksand"/>
              <a:sym typeface="Quicksand"/>
            </a:endParaRPr>
          </a:p>
          <a:p>
            <a:pPr marL="285750" lvl="0" indent="-195357" algn="l" rtl="0">
              <a:lnSpc>
                <a:spcPct val="115000"/>
              </a:lnSpc>
              <a:spcBef>
                <a:spcPts val="0"/>
              </a:spcBef>
              <a:spcAft>
                <a:spcPts val="0"/>
              </a:spcAft>
              <a:buClr>
                <a:schemeClr val="dk1"/>
              </a:buClr>
              <a:buSzPct val="100000"/>
              <a:buFont typeface="Quicksand"/>
              <a:buChar char="●"/>
            </a:pPr>
            <a:r>
              <a:rPr lang="en" sz="1380" b="1">
                <a:solidFill>
                  <a:schemeClr val="dk1"/>
                </a:solidFill>
                <a:latin typeface="Quicksand"/>
                <a:ea typeface="Quicksand"/>
                <a:cs typeface="Quicksand"/>
                <a:sym typeface="Quicksand"/>
              </a:rPr>
              <a:t>Increases hope</a:t>
            </a:r>
            <a:r>
              <a:rPr lang="en" sz="1380">
                <a:solidFill>
                  <a:schemeClr val="dk1"/>
                </a:solidFill>
                <a:latin typeface="Quicksand"/>
                <a:ea typeface="Quicksand"/>
                <a:cs typeface="Quicksand"/>
                <a:sym typeface="Quicksand"/>
              </a:rPr>
              <a:t> and decreases helplessness in the face of climate change</a:t>
            </a:r>
            <a:endParaRPr sz="1380">
              <a:solidFill>
                <a:schemeClr val="dk1"/>
              </a:solidFill>
              <a:latin typeface="Quicksand"/>
              <a:ea typeface="Quicksand"/>
              <a:cs typeface="Quicksand"/>
              <a:sym typeface="Quicksand"/>
            </a:endParaRPr>
          </a:p>
          <a:p>
            <a:pPr marL="457200" lvl="0" indent="0" algn="l" rtl="0">
              <a:lnSpc>
                <a:spcPct val="115000"/>
              </a:lnSpc>
              <a:spcBef>
                <a:spcPts val="1200"/>
              </a:spcBef>
              <a:spcAft>
                <a:spcPts val="1200"/>
              </a:spcAft>
              <a:buSzPct val="73731"/>
              <a:buNone/>
            </a:pPr>
            <a:endParaRPr sz="1380">
              <a:solidFill>
                <a:schemeClr val="dk1"/>
              </a:solidFill>
              <a:latin typeface="Quicksand"/>
              <a:ea typeface="Quicksand"/>
              <a:cs typeface="Quicksand"/>
              <a:sym typeface="Quicksand"/>
            </a:endParaRPr>
          </a:p>
        </p:txBody>
      </p:sp>
      <p:pic>
        <p:nvPicPr>
          <p:cNvPr id="143" name="Google Shape;143;p20"/>
          <p:cNvPicPr preferRelativeResize="0"/>
          <p:nvPr/>
        </p:nvPicPr>
        <p:blipFill>
          <a:blip r:embed="rId4">
            <a:alphaModFix/>
          </a:blip>
          <a:stretch>
            <a:fillRect/>
          </a:stretch>
        </p:blipFill>
        <p:spPr>
          <a:xfrm>
            <a:off x="7895225" y="3849400"/>
            <a:ext cx="636450" cy="676475"/>
          </a:xfrm>
          <a:prstGeom prst="rect">
            <a:avLst/>
          </a:prstGeom>
          <a:noFill/>
          <a:ln>
            <a:noFill/>
          </a:ln>
        </p:spPr>
      </p:pic>
      <p:sp>
        <p:nvSpPr>
          <p:cNvPr id="144" name="Google Shape;144;p20"/>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1"/>
          <p:cNvPicPr preferRelativeResize="0"/>
          <p:nvPr/>
        </p:nvPicPr>
        <p:blipFill>
          <a:blip r:embed="rId3">
            <a:alphaModFix/>
          </a:blip>
          <a:stretch>
            <a:fillRect/>
          </a:stretch>
        </p:blipFill>
        <p:spPr>
          <a:xfrm>
            <a:off x="0" y="-41250"/>
            <a:ext cx="9144000" cy="5143500"/>
          </a:xfrm>
          <a:prstGeom prst="rect">
            <a:avLst/>
          </a:prstGeom>
          <a:noFill/>
          <a:ln>
            <a:noFill/>
          </a:ln>
        </p:spPr>
      </p:pic>
      <p:sp>
        <p:nvSpPr>
          <p:cNvPr id="150" name="Google Shape;150;p21"/>
          <p:cNvSpPr txBox="1">
            <a:spLocks noGrp="1"/>
          </p:cNvSpPr>
          <p:nvPr>
            <p:ph type="title"/>
          </p:nvPr>
        </p:nvSpPr>
        <p:spPr>
          <a:xfrm>
            <a:off x="-85950" y="501275"/>
            <a:ext cx="8520600" cy="572700"/>
          </a:xfrm>
          <a:prstGeom prst="rect">
            <a:avLst/>
          </a:prstGeom>
        </p:spPr>
        <p:txBody>
          <a:bodyPr spcFirstLastPara="1" wrap="square" lIns="91425" tIns="91425" rIns="91425" bIns="91425" anchor="t" anchorCtr="0">
            <a:normAutofit fontScale="90000"/>
          </a:bodyPr>
          <a:lstStyle/>
          <a:p>
            <a:pPr marL="0" lvl="0" indent="0" algn="r" rtl="0">
              <a:spcBef>
                <a:spcPts val="0"/>
              </a:spcBef>
              <a:spcAft>
                <a:spcPts val="0"/>
              </a:spcAft>
              <a:buNone/>
            </a:pPr>
            <a:r>
              <a:rPr lang="en">
                <a:latin typeface="Oswald"/>
                <a:ea typeface="Oswald"/>
                <a:cs typeface="Oswald"/>
                <a:sym typeface="Oswald"/>
              </a:rPr>
              <a:t>Monday’s </a:t>
            </a:r>
            <a:r>
              <a:rPr lang="en" u="sng">
                <a:latin typeface="Oswald"/>
                <a:ea typeface="Oswald"/>
                <a:cs typeface="Oswald"/>
                <a:sym typeface="Oswald"/>
              </a:rPr>
              <a:t>Student</a:t>
            </a:r>
            <a:r>
              <a:rPr lang="en">
                <a:latin typeface="Oswald"/>
                <a:ea typeface="Oswald"/>
                <a:cs typeface="Oswald"/>
                <a:sym typeface="Oswald"/>
              </a:rPr>
              <a:t> Breakout Sessions:</a:t>
            </a:r>
            <a:endParaRPr>
              <a:latin typeface="Oswald"/>
              <a:ea typeface="Oswald"/>
              <a:cs typeface="Oswald"/>
              <a:sym typeface="Oswald"/>
            </a:endParaRPr>
          </a:p>
          <a:p>
            <a:pPr marL="0" lvl="0" indent="0" algn="r" rtl="0">
              <a:spcBef>
                <a:spcPts val="0"/>
              </a:spcBef>
              <a:spcAft>
                <a:spcPts val="0"/>
              </a:spcAft>
              <a:buNone/>
            </a:pPr>
            <a:r>
              <a:rPr lang="en" sz="1650">
                <a:latin typeface="Quicksand"/>
                <a:ea typeface="Quicksand"/>
                <a:cs typeface="Quicksand"/>
                <a:sym typeface="Quicksand"/>
              </a:rPr>
              <a:t>(2) What would you like to see at U-M with regard to climate education?</a:t>
            </a:r>
            <a:endParaRPr sz="1650">
              <a:latin typeface="Quicksand"/>
              <a:ea typeface="Quicksand"/>
              <a:cs typeface="Quicksand"/>
              <a:sym typeface="Quicksand"/>
            </a:endParaRPr>
          </a:p>
          <a:p>
            <a:pPr marL="0" lvl="0" indent="0" algn="l" rtl="0">
              <a:spcBef>
                <a:spcPts val="0"/>
              </a:spcBef>
              <a:spcAft>
                <a:spcPts val="0"/>
              </a:spcAft>
              <a:buNone/>
            </a:pPr>
            <a:endParaRPr>
              <a:latin typeface="Oswald"/>
              <a:ea typeface="Oswald"/>
              <a:cs typeface="Oswald"/>
              <a:sym typeface="Oswald"/>
            </a:endParaRPr>
          </a:p>
        </p:txBody>
      </p:sp>
      <p:sp>
        <p:nvSpPr>
          <p:cNvPr id="151" name="Google Shape;151;p21"/>
          <p:cNvSpPr txBox="1">
            <a:spLocks noGrp="1"/>
          </p:cNvSpPr>
          <p:nvPr>
            <p:ph type="body" idx="1"/>
          </p:nvPr>
        </p:nvSpPr>
        <p:spPr>
          <a:xfrm>
            <a:off x="3525100" y="1473375"/>
            <a:ext cx="5348700" cy="3608100"/>
          </a:xfrm>
          <a:prstGeom prst="rect">
            <a:avLst/>
          </a:prstGeom>
        </p:spPr>
        <p:txBody>
          <a:bodyPr spcFirstLastPara="1" wrap="square" lIns="91425" tIns="91425" rIns="91425" bIns="91425" anchor="t" anchorCtr="0">
            <a:normAutofit fontScale="92500" lnSpcReduction="20000"/>
          </a:bodyPr>
          <a:lstStyle/>
          <a:p>
            <a:pPr marL="285750" marR="0" lvl="0" indent="-192563" algn="l" rtl="0">
              <a:lnSpc>
                <a:spcPct val="115000"/>
              </a:lnSpc>
              <a:spcBef>
                <a:spcPts val="0"/>
              </a:spcBef>
              <a:spcAft>
                <a:spcPts val="0"/>
              </a:spcAft>
              <a:buClr>
                <a:schemeClr val="dk1"/>
              </a:buClr>
              <a:buSzPct val="100000"/>
              <a:buFont typeface="Quicksand"/>
              <a:buChar char="●"/>
            </a:pPr>
            <a:r>
              <a:rPr lang="en" sz="1450">
                <a:solidFill>
                  <a:schemeClr val="dk1"/>
                </a:solidFill>
                <a:latin typeface="Quicksand"/>
                <a:ea typeface="Quicksand"/>
                <a:cs typeface="Quicksand"/>
                <a:sym typeface="Quicksand"/>
              </a:rPr>
              <a:t>Program </a:t>
            </a:r>
            <a:r>
              <a:rPr lang="en" sz="1450" b="1">
                <a:solidFill>
                  <a:schemeClr val="dk1"/>
                </a:solidFill>
                <a:latin typeface="Quicksand"/>
                <a:ea typeface="Quicksand"/>
                <a:cs typeface="Quicksand"/>
                <a:sym typeface="Quicksand"/>
              </a:rPr>
              <a:t>requirement</a:t>
            </a:r>
            <a:r>
              <a:rPr lang="en" sz="1450">
                <a:solidFill>
                  <a:schemeClr val="dk1"/>
                </a:solidFill>
                <a:latin typeface="Quicksand"/>
                <a:ea typeface="Quicksand"/>
                <a:cs typeface="Quicksand"/>
                <a:sym typeface="Quicksand"/>
              </a:rPr>
              <a:t> for all students relating to sustainability/climate change education</a:t>
            </a:r>
            <a:endParaRPr sz="1450">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a:solidFill>
                  <a:schemeClr val="dk1"/>
                </a:solidFill>
                <a:latin typeface="Quicksand"/>
                <a:ea typeface="Quicksand"/>
                <a:cs typeface="Quicksand"/>
                <a:sym typeface="Quicksand"/>
              </a:rPr>
              <a:t>BUT all programs have to have </a:t>
            </a:r>
            <a:r>
              <a:rPr lang="en" sz="1450" b="1">
                <a:solidFill>
                  <a:schemeClr val="dk1"/>
                </a:solidFill>
                <a:latin typeface="Quicksand"/>
                <a:ea typeface="Quicksand"/>
                <a:cs typeface="Quicksand"/>
                <a:sym typeface="Quicksand"/>
              </a:rPr>
              <a:t>integrated</a:t>
            </a:r>
            <a:r>
              <a:rPr lang="en" sz="1450">
                <a:solidFill>
                  <a:schemeClr val="dk1"/>
                </a:solidFill>
                <a:latin typeface="Quicksand"/>
                <a:ea typeface="Quicksand"/>
                <a:cs typeface="Quicksand"/>
                <a:sym typeface="Quicksand"/>
              </a:rPr>
              <a:t> climate education into curriculum</a:t>
            </a:r>
            <a:endParaRPr sz="1450">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a:solidFill>
                  <a:schemeClr val="dk1"/>
                </a:solidFill>
                <a:latin typeface="Quicksand"/>
                <a:ea typeface="Quicksand"/>
                <a:cs typeface="Quicksand"/>
                <a:sym typeface="Quicksand"/>
              </a:rPr>
              <a:t>AND Planet Blue training should be required during </a:t>
            </a:r>
            <a:r>
              <a:rPr lang="en" sz="1450" b="1">
                <a:solidFill>
                  <a:schemeClr val="dk1"/>
                </a:solidFill>
                <a:latin typeface="Quicksand"/>
                <a:ea typeface="Quicksand"/>
                <a:cs typeface="Quicksand"/>
                <a:sym typeface="Quicksand"/>
              </a:rPr>
              <a:t>orientation</a:t>
            </a:r>
            <a:endParaRPr sz="1450" b="1">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a:solidFill>
                  <a:schemeClr val="dk1"/>
                </a:solidFill>
                <a:latin typeface="Quicksand"/>
                <a:ea typeface="Quicksand"/>
                <a:cs typeface="Quicksand"/>
                <a:sym typeface="Quicksand"/>
              </a:rPr>
              <a:t>Increased interdisciplinary, hands-on/placed-based learning </a:t>
            </a:r>
            <a:r>
              <a:rPr lang="en" sz="1450" b="1">
                <a:solidFill>
                  <a:schemeClr val="dk1"/>
                </a:solidFill>
                <a:latin typeface="Quicksand"/>
                <a:ea typeface="Quicksand"/>
                <a:cs typeface="Quicksand"/>
                <a:sym typeface="Quicksand"/>
              </a:rPr>
              <a:t>opportunities</a:t>
            </a:r>
            <a:r>
              <a:rPr lang="en" sz="1450">
                <a:solidFill>
                  <a:schemeClr val="dk1"/>
                </a:solidFill>
                <a:latin typeface="Quicksand"/>
                <a:ea typeface="Quicksand"/>
                <a:cs typeface="Quicksand"/>
                <a:sym typeface="Quicksand"/>
              </a:rPr>
              <a:t> including more internships/positions/living labs.</a:t>
            </a:r>
            <a:endParaRPr sz="1450">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a:solidFill>
                  <a:schemeClr val="dk1"/>
                </a:solidFill>
                <a:latin typeface="Quicksand"/>
                <a:ea typeface="Quicksand"/>
                <a:cs typeface="Quicksand"/>
                <a:sym typeface="Quicksand"/>
              </a:rPr>
              <a:t>Giving students access to training and resources for s</a:t>
            </a:r>
            <a:r>
              <a:rPr lang="en" sz="1450" b="1">
                <a:solidFill>
                  <a:schemeClr val="dk1"/>
                </a:solidFill>
                <a:latin typeface="Quicksand"/>
                <a:ea typeface="Quicksand"/>
                <a:cs typeface="Quicksand"/>
                <a:sym typeface="Quicksand"/>
              </a:rPr>
              <a:t>ustainable living</a:t>
            </a:r>
            <a:r>
              <a:rPr lang="en" sz="1450">
                <a:solidFill>
                  <a:schemeClr val="dk1"/>
                </a:solidFill>
                <a:latin typeface="Quicksand"/>
                <a:ea typeface="Quicksand"/>
                <a:cs typeface="Quicksand"/>
                <a:sym typeface="Quicksand"/>
              </a:rPr>
              <a:t> practices</a:t>
            </a:r>
            <a:endParaRPr sz="1450">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b="1">
                <a:solidFill>
                  <a:schemeClr val="dk1"/>
                </a:solidFill>
                <a:latin typeface="Quicksand"/>
                <a:ea typeface="Quicksand"/>
                <a:cs typeface="Quicksand"/>
                <a:sym typeface="Quicksand"/>
              </a:rPr>
              <a:t>Funding</a:t>
            </a:r>
            <a:r>
              <a:rPr lang="en" sz="1450">
                <a:solidFill>
                  <a:schemeClr val="dk1"/>
                </a:solidFill>
                <a:latin typeface="Quicksand"/>
                <a:ea typeface="Quicksand"/>
                <a:cs typeface="Quicksand"/>
                <a:sym typeface="Quicksand"/>
              </a:rPr>
              <a:t> student leaders and initiatives for sustainability</a:t>
            </a:r>
            <a:endParaRPr sz="1450">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a:solidFill>
                  <a:schemeClr val="dk1"/>
                </a:solidFill>
                <a:latin typeface="Quicksand"/>
                <a:ea typeface="Quicksand"/>
                <a:cs typeface="Quicksand"/>
                <a:sym typeface="Quicksand"/>
              </a:rPr>
              <a:t>U-M is a partner with the local community, helping both on and off campus become a living </a:t>
            </a:r>
            <a:r>
              <a:rPr lang="en" sz="1450" b="1">
                <a:solidFill>
                  <a:schemeClr val="dk1"/>
                </a:solidFill>
                <a:latin typeface="Quicksand"/>
                <a:ea typeface="Quicksand"/>
                <a:cs typeface="Quicksand"/>
                <a:sym typeface="Quicksand"/>
              </a:rPr>
              <a:t>example</a:t>
            </a:r>
            <a:r>
              <a:rPr lang="en" sz="1450">
                <a:solidFill>
                  <a:schemeClr val="dk1"/>
                </a:solidFill>
                <a:latin typeface="Quicksand"/>
                <a:ea typeface="Quicksand"/>
                <a:cs typeface="Quicksand"/>
                <a:sym typeface="Quicksand"/>
              </a:rPr>
              <a:t> of climate-mindful lifestyles.</a:t>
            </a:r>
            <a:endParaRPr sz="1450">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b="1">
                <a:solidFill>
                  <a:schemeClr val="dk1"/>
                </a:solidFill>
                <a:latin typeface="Quicksand"/>
                <a:ea typeface="Quicksand"/>
                <a:cs typeface="Quicksand"/>
                <a:sym typeface="Quicksand"/>
              </a:rPr>
              <a:t>Collaboration</a:t>
            </a:r>
            <a:r>
              <a:rPr lang="en" sz="1450">
                <a:solidFill>
                  <a:schemeClr val="dk1"/>
                </a:solidFill>
                <a:latin typeface="Quicksand"/>
                <a:ea typeface="Quicksand"/>
                <a:cs typeface="Quicksand"/>
                <a:sym typeface="Quicksand"/>
              </a:rPr>
              <a:t> across campus in decision-making, curriculum, and goal setting for a cohesive learning and living experience</a:t>
            </a:r>
            <a:endParaRPr sz="1450">
              <a:solidFill>
                <a:schemeClr val="dk1"/>
              </a:solidFill>
              <a:latin typeface="Quicksand"/>
              <a:ea typeface="Quicksand"/>
              <a:cs typeface="Quicksand"/>
              <a:sym typeface="Quicksand"/>
            </a:endParaRPr>
          </a:p>
          <a:p>
            <a:pPr marL="285750" marR="0" lvl="0" indent="-192563" algn="l" rtl="0">
              <a:lnSpc>
                <a:spcPct val="115000"/>
              </a:lnSpc>
              <a:spcBef>
                <a:spcPts val="0"/>
              </a:spcBef>
              <a:spcAft>
                <a:spcPts val="0"/>
              </a:spcAft>
              <a:buClr>
                <a:schemeClr val="dk1"/>
              </a:buClr>
              <a:buSzPct val="100000"/>
              <a:buFont typeface="Quicksand"/>
              <a:buChar char="●"/>
            </a:pPr>
            <a:r>
              <a:rPr lang="en" sz="1450" b="1">
                <a:solidFill>
                  <a:schemeClr val="dk1"/>
                </a:solidFill>
                <a:latin typeface="Quicksand"/>
                <a:ea typeface="Quicksand"/>
                <a:cs typeface="Quicksand"/>
                <a:sym typeface="Quicksand"/>
              </a:rPr>
              <a:t>(J)DEI</a:t>
            </a:r>
            <a:r>
              <a:rPr lang="en" sz="1450">
                <a:solidFill>
                  <a:schemeClr val="dk1"/>
                </a:solidFill>
                <a:latin typeface="Quicksand"/>
                <a:ea typeface="Quicksand"/>
                <a:cs typeface="Quicksand"/>
                <a:sym typeface="Quicksand"/>
              </a:rPr>
              <a:t> and climate education need to be interlinked; “Prioritize decolonization and reformative justice”  </a:t>
            </a:r>
            <a:endParaRPr sz="1450">
              <a:solidFill>
                <a:schemeClr val="dk1"/>
              </a:solidFill>
              <a:highlight>
                <a:srgbClr val="FFFF00"/>
              </a:highlight>
            </a:endParaRPr>
          </a:p>
          <a:p>
            <a:pPr marL="0" lvl="0" indent="0" algn="l" rtl="0">
              <a:spcBef>
                <a:spcPts val="1200"/>
              </a:spcBef>
              <a:spcAft>
                <a:spcPts val="1200"/>
              </a:spcAft>
              <a:buNone/>
            </a:pPr>
            <a:endParaRPr>
              <a:solidFill>
                <a:schemeClr val="dk1"/>
              </a:solidFill>
            </a:endParaRPr>
          </a:p>
        </p:txBody>
      </p:sp>
      <p:pic>
        <p:nvPicPr>
          <p:cNvPr id="152" name="Google Shape;152;p21"/>
          <p:cNvPicPr preferRelativeResize="0"/>
          <p:nvPr/>
        </p:nvPicPr>
        <p:blipFill>
          <a:blip r:embed="rId4">
            <a:alphaModFix/>
          </a:blip>
          <a:stretch>
            <a:fillRect/>
          </a:stretch>
        </p:blipFill>
        <p:spPr>
          <a:xfrm>
            <a:off x="754150" y="3580200"/>
            <a:ext cx="636450" cy="676475"/>
          </a:xfrm>
          <a:prstGeom prst="rect">
            <a:avLst/>
          </a:prstGeom>
          <a:noFill/>
          <a:ln>
            <a:noFill/>
          </a:ln>
        </p:spPr>
      </p:pic>
      <p:sp>
        <p:nvSpPr>
          <p:cNvPr id="153" name="Google Shape;153;p21"/>
          <p:cNvSpPr txBox="1"/>
          <p:nvPr/>
        </p:nvSpPr>
        <p:spPr>
          <a:xfrm>
            <a:off x="8757300" y="4702050"/>
            <a:ext cx="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uFill>
                  <a:noFill/>
                </a:uFill>
                <a:hlinkClick r:id="rId5" action="ppaction://hlinksldjump">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b="1">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2470</Words>
  <Application>Microsoft Office PowerPoint</Application>
  <PresentationFormat>On-screen Show (16:9)</PresentationFormat>
  <Paragraphs>223</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Quicksand</vt:lpstr>
      <vt:lpstr>Oswald</vt:lpstr>
      <vt:lpstr>Simple Light</vt:lpstr>
      <vt:lpstr>Advancing Climate Education at U-M Presentation to Associate Deans</vt:lpstr>
      <vt:lpstr>PowerPoint Presentation</vt:lpstr>
      <vt:lpstr>PowerPoint Presentation</vt:lpstr>
      <vt:lpstr>Provost Seminar on Teaching &amp; Learning:  Advancing Climate Education at U-M | Agenda</vt:lpstr>
      <vt:lpstr>Event Feedback SEAS Seminar Students</vt:lpstr>
      <vt:lpstr>Event Feedback from Attendees</vt:lpstr>
      <vt:lpstr>PowerPoint Presentation</vt:lpstr>
      <vt:lpstr>PowerPoint Presentation</vt:lpstr>
      <vt:lpstr>Monday’s Student Breakout Sessions: (2) What would you like to see at U-M with regard to climate education? </vt:lpstr>
      <vt:lpstr>PowerPoint Presentation</vt:lpstr>
      <vt:lpstr>Support Faculty Professional Development (PD) </vt:lpstr>
      <vt:lpstr>Already In Process: CRLT will pilot an Embed Climate  Change in Courses (EC^3) Retreat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Climate Education at U-M Presentation to Associate Deans</dc:title>
  <dc:creator>Zint, Michaela</dc:creator>
  <cp:lastModifiedBy>Zint, Michaela</cp:lastModifiedBy>
  <cp:revision>2</cp:revision>
  <dcterms:modified xsi:type="dcterms:W3CDTF">2023-04-12T15:09:35Z</dcterms:modified>
</cp:coreProperties>
</file>